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4" r:id="rId2"/>
    <p:sldId id="259" r:id="rId3"/>
    <p:sldId id="282" r:id="rId4"/>
    <p:sldId id="266" r:id="rId5"/>
    <p:sldId id="293" r:id="rId6"/>
    <p:sldId id="292" r:id="rId7"/>
    <p:sldId id="265" r:id="rId8"/>
    <p:sldId id="260" r:id="rId9"/>
    <p:sldId id="279" r:id="rId10"/>
    <p:sldId id="267" r:id="rId11"/>
    <p:sldId id="280" r:id="rId12"/>
    <p:sldId id="269" r:id="rId13"/>
    <p:sldId id="268" r:id="rId14"/>
    <p:sldId id="294" r:id="rId15"/>
    <p:sldId id="295" r:id="rId16"/>
    <p:sldId id="296" r:id="rId17"/>
    <p:sldId id="297" r:id="rId18"/>
    <p:sldId id="298" r:id="rId19"/>
    <p:sldId id="299" r:id="rId20"/>
    <p:sldId id="300" r:id="rId21"/>
    <p:sldId id="261" r:id="rId22"/>
    <p:sldId id="301" r:id="rId23"/>
    <p:sldId id="274" r:id="rId24"/>
    <p:sldId id="264" r:id="rId25"/>
    <p:sldId id="289" r:id="rId26"/>
    <p:sldId id="288" r:id="rId27"/>
    <p:sldId id="262" r:id="rId28"/>
    <p:sldId id="272" r:id="rId29"/>
    <p:sldId id="302" r:id="rId30"/>
    <p:sldId id="285" r:id="rId31"/>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1C4885"/>
    <a:srgbClr val="4886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93" autoAdjust="0"/>
  </p:normalViewPr>
  <p:slideViewPr>
    <p:cSldViewPr snapToGrid="0">
      <p:cViewPr varScale="1">
        <p:scale>
          <a:sx n="63" d="100"/>
          <a:sy n="63" d="100"/>
        </p:scale>
        <p:origin x="32" y="420"/>
      </p:cViewPr>
      <p:guideLst>
        <p:guide orient="horz" pos="2160"/>
        <p:guide pos="3863"/>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数字化转型企业</c:v>
                </c:pt>
              </c:strCache>
            </c:strRef>
          </c:tx>
          <c:spPr>
            <a:solidFill>
              <a:schemeClr val="accent1"/>
            </a:solidFill>
            <a:ln>
              <a:noFill/>
            </a:ln>
            <a:effectLst/>
          </c:spPr>
          <c:invertIfNegative val="0"/>
          <c:cat>
            <c:numRef>
              <c:f>Sheet1!$A$2:$A$4</c:f>
              <c:numCache>
                <c:formatCode>General</c:formatCode>
                <c:ptCount val="3"/>
                <c:pt idx="0">
                  <c:v>2021</c:v>
                </c:pt>
                <c:pt idx="1">
                  <c:v>2023</c:v>
                </c:pt>
                <c:pt idx="2">
                  <c:v>2025</c:v>
                </c:pt>
              </c:numCache>
            </c:numRef>
          </c:cat>
          <c:val>
            <c:numRef>
              <c:f>Sheet1!$B$2:$B$4</c:f>
              <c:numCache>
                <c:formatCode>General</c:formatCode>
                <c:ptCount val="3"/>
                <c:pt idx="0">
                  <c:v>20</c:v>
                </c:pt>
                <c:pt idx="1">
                  <c:v>60</c:v>
                </c:pt>
                <c:pt idx="2">
                  <c:v>90</c:v>
                </c:pt>
              </c:numCache>
            </c:numRef>
          </c:val>
          <c:extLst>
            <c:ext xmlns:c16="http://schemas.microsoft.com/office/drawing/2014/chart" uri="{C3380CC4-5D6E-409C-BE32-E72D297353CC}">
              <c16:uniqueId val="{00000000-B9C2-4BCE-99D4-47F98C6D9158}"/>
            </c:ext>
          </c:extLst>
        </c:ser>
        <c:dLbls>
          <c:showLegendKey val="0"/>
          <c:showVal val="0"/>
          <c:showCatName val="0"/>
          <c:showSerName val="0"/>
          <c:showPercent val="0"/>
          <c:showBubbleSize val="0"/>
        </c:dLbls>
        <c:gapWidth val="219"/>
        <c:overlap val="-27"/>
        <c:axId val="1614200288"/>
        <c:axId val="1614180608"/>
      </c:barChart>
      <c:catAx>
        <c:axId val="1614200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14180608"/>
        <c:crosses val="autoZero"/>
        <c:auto val="1"/>
        <c:lblAlgn val="ctr"/>
        <c:lblOffset val="100"/>
        <c:noMultiLvlLbl val="0"/>
      </c:catAx>
      <c:valAx>
        <c:axId val="1614180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14200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2EBECF-E1A0-4621-B5ED-9353D1E92D84}" type="datetimeFigureOut">
              <a:rPr lang="zh-CN" altLang="en-US" smtClean="0"/>
              <a:t>2024/12/10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3A2D7E-F9D6-41BA-83F2-4B2FF68A6B13}" type="slidenum">
              <a:rPr lang="zh-CN" altLang="en-US" smtClean="0"/>
              <a:t>‹#›</a:t>
            </a:fld>
            <a:endParaRPr lang="zh-CN" altLang="en-US"/>
          </a:p>
        </p:txBody>
      </p:sp>
    </p:spTree>
    <p:extLst>
      <p:ext uri="{BB962C8B-B14F-4D97-AF65-F5344CB8AC3E}">
        <p14:creationId xmlns:p14="http://schemas.microsoft.com/office/powerpoint/2010/main" val="2920149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3A2D7E-F9D6-41BA-83F2-4B2FF68A6B13}" type="slidenum">
              <a:rPr lang="zh-CN" altLang="en-US" smtClean="0"/>
              <a:t>1</a:t>
            </a:fld>
            <a:endParaRPr lang="zh-CN" altLang="en-US"/>
          </a:p>
        </p:txBody>
      </p:sp>
    </p:spTree>
    <p:extLst>
      <p:ext uri="{BB962C8B-B14F-4D97-AF65-F5344CB8AC3E}">
        <p14:creationId xmlns:p14="http://schemas.microsoft.com/office/powerpoint/2010/main" val="2507994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10</a:t>
            </a:fld>
            <a:endParaRPr lang="zh-CN" altLang="en-US"/>
          </a:p>
        </p:txBody>
      </p:sp>
    </p:spTree>
    <p:extLst>
      <p:ext uri="{BB962C8B-B14F-4D97-AF65-F5344CB8AC3E}">
        <p14:creationId xmlns:p14="http://schemas.microsoft.com/office/powerpoint/2010/main" val="46481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3A2D7E-F9D6-41BA-83F2-4B2FF68A6B13}" type="slidenum">
              <a:rPr lang="zh-CN" altLang="en-US" smtClean="0"/>
              <a:t>11</a:t>
            </a:fld>
            <a:endParaRPr lang="zh-CN" altLang="en-US"/>
          </a:p>
        </p:txBody>
      </p:sp>
    </p:spTree>
    <p:extLst>
      <p:ext uri="{BB962C8B-B14F-4D97-AF65-F5344CB8AC3E}">
        <p14:creationId xmlns:p14="http://schemas.microsoft.com/office/powerpoint/2010/main" val="3139910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12</a:t>
            </a:fld>
            <a:endParaRPr lang="zh-CN" altLang="en-US"/>
          </a:p>
        </p:txBody>
      </p:sp>
    </p:spTree>
    <p:extLst>
      <p:ext uri="{BB962C8B-B14F-4D97-AF65-F5344CB8AC3E}">
        <p14:creationId xmlns:p14="http://schemas.microsoft.com/office/powerpoint/2010/main" val="4207139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13</a:t>
            </a:fld>
            <a:endParaRPr lang="zh-CN" altLang="en-US"/>
          </a:p>
        </p:txBody>
      </p:sp>
    </p:spTree>
    <p:extLst>
      <p:ext uri="{BB962C8B-B14F-4D97-AF65-F5344CB8AC3E}">
        <p14:creationId xmlns:p14="http://schemas.microsoft.com/office/powerpoint/2010/main" val="1608162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14</a:t>
            </a:fld>
            <a:endParaRPr lang="zh-CN" altLang="en-US"/>
          </a:p>
        </p:txBody>
      </p:sp>
    </p:spTree>
    <p:extLst>
      <p:ext uri="{BB962C8B-B14F-4D97-AF65-F5344CB8AC3E}">
        <p14:creationId xmlns:p14="http://schemas.microsoft.com/office/powerpoint/2010/main" val="966103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15</a:t>
            </a:fld>
            <a:endParaRPr lang="zh-CN" altLang="en-US"/>
          </a:p>
        </p:txBody>
      </p:sp>
    </p:spTree>
    <p:extLst>
      <p:ext uri="{BB962C8B-B14F-4D97-AF65-F5344CB8AC3E}">
        <p14:creationId xmlns:p14="http://schemas.microsoft.com/office/powerpoint/2010/main" val="88244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16</a:t>
            </a:fld>
            <a:endParaRPr lang="zh-CN" altLang="en-US"/>
          </a:p>
        </p:txBody>
      </p:sp>
    </p:spTree>
    <p:extLst>
      <p:ext uri="{BB962C8B-B14F-4D97-AF65-F5344CB8AC3E}">
        <p14:creationId xmlns:p14="http://schemas.microsoft.com/office/powerpoint/2010/main" val="1478197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17</a:t>
            </a:fld>
            <a:endParaRPr lang="zh-CN" altLang="en-US"/>
          </a:p>
        </p:txBody>
      </p:sp>
    </p:spTree>
    <p:extLst>
      <p:ext uri="{BB962C8B-B14F-4D97-AF65-F5344CB8AC3E}">
        <p14:creationId xmlns:p14="http://schemas.microsoft.com/office/powerpoint/2010/main" val="1811969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18</a:t>
            </a:fld>
            <a:endParaRPr lang="zh-CN" altLang="en-US"/>
          </a:p>
        </p:txBody>
      </p:sp>
    </p:spTree>
    <p:extLst>
      <p:ext uri="{BB962C8B-B14F-4D97-AF65-F5344CB8AC3E}">
        <p14:creationId xmlns:p14="http://schemas.microsoft.com/office/powerpoint/2010/main" val="1230292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D1D1F"/>
                </a:solidFill>
                <a:effectLst/>
                <a:latin typeface="SourceSansPro"/>
              </a:rPr>
              <a:t>文档审查：对于输出文档（如项目报告、实施方案等），可以制定模板，并使用文本解析技术自动检查文档结构和内容格式。例如，检查是否包含所有必要的章节和条目，是否按模板的要求填写了关键信息。</a:t>
            </a:r>
            <a:endParaRPr lang="en-US" altLang="zh-CN" b="0" i="0" dirty="0">
              <a:solidFill>
                <a:srgbClr val="1D1D1F"/>
              </a:solidFill>
              <a:effectLst/>
              <a:latin typeface="SourceSansPro"/>
            </a:endParaRPr>
          </a:p>
          <a:p>
            <a:r>
              <a:rPr lang="zh-CN" altLang="en-US" b="0" i="0" dirty="0">
                <a:solidFill>
                  <a:srgbClr val="1D1D1F"/>
                </a:solidFill>
                <a:effectLst/>
                <a:latin typeface="SourceSansPro"/>
              </a:rPr>
              <a:t>版本控制：对文档的修改进行自动比对，生成变更记录，以便项目经理只需查看每次提交的改动内容，而不必阅读整个文档。</a:t>
            </a:r>
            <a:endParaRPr lang="en-US" altLang="zh-CN" b="0" i="0" dirty="0">
              <a:solidFill>
                <a:srgbClr val="1D1D1F"/>
              </a:solidFill>
              <a:effectLst/>
              <a:latin typeface="SourceSansPro"/>
            </a:endParaRPr>
          </a:p>
          <a:p>
            <a:pPr>
              <a:buFont typeface="Arial" panose="020B0604020202020204" pitchFamily="34" charset="0"/>
              <a:buNone/>
            </a:pPr>
            <a:r>
              <a:rPr lang="zh-CN" altLang="en-US" dirty="0"/>
              <a:t>任务通知：对未完成任务、即将到期的任务发送自动提醒，减少项目经理手动检查任务进度的时间。项目交付物上传后，系统自动发送通知到相关审查人，减少人工通知的时间。</a:t>
            </a:r>
            <a:br>
              <a:rPr lang="zh-CN" altLang="en-US" dirty="0"/>
            </a:br>
            <a:endParaRPr lang="zh-CN" altLang="en-US" dirty="0"/>
          </a:p>
          <a:p>
            <a:r>
              <a:rPr lang="zh-CN" altLang="en-US" dirty="0"/>
              <a:t> </a:t>
            </a:r>
          </a:p>
          <a:p>
            <a:endParaRPr lang="en-US" altLang="zh-CN" b="0" i="0" dirty="0">
              <a:solidFill>
                <a:srgbClr val="1D1D1F"/>
              </a:solidFill>
              <a:effectLst/>
              <a:latin typeface="SourceSansPro"/>
            </a:endParaRPr>
          </a:p>
          <a:p>
            <a:endParaRPr lang="en-US" altLang="zh-CN" b="0" i="0" dirty="0">
              <a:solidFill>
                <a:srgbClr val="1D1D1F"/>
              </a:solidFill>
              <a:effectLst/>
              <a:latin typeface="SourceSansPro"/>
            </a:endParaRPr>
          </a:p>
          <a:p>
            <a:endParaRPr lang="zh-CN" altLang="en-US" dirty="0"/>
          </a:p>
        </p:txBody>
      </p:sp>
      <p:sp>
        <p:nvSpPr>
          <p:cNvPr id="4" name="灯片编号占位符 3"/>
          <p:cNvSpPr>
            <a:spLocks noGrp="1"/>
          </p:cNvSpPr>
          <p:nvPr>
            <p:ph type="sldNum" sz="quarter" idx="10"/>
          </p:nvPr>
        </p:nvSpPr>
        <p:spPr/>
        <p:txBody>
          <a:bodyPr/>
          <a:lstStyle/>
          <a:p>
            <a:fld id="{6F3A2D7E-F9D6-41BA-83F2-4B2FF68A6B13}" type="slidenum">
              <a:rPr lang="zh-CN" altLang="en-US" smtClean="0"/>
              <a:t>19</a:t>
            </a:fld>
            <a:endParaRPr lang="zh-CN" altLang="en-US"/>
          </a:p>
        </p:txBody>
      </p:sp>
    </p:spTree>
    <p:extLst>
      <p:ext uri="{BB962C8B-B14F-4D97-AF65-F5344CB8AC3E}">
        <p14:creationId xmlns:p14="http://schemas.microsoft.com/office/powerpoint/2010/main" val="2719231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2</a:t>
            </a:fld>
            <a:endParaRPr lang="zh-CN" altLang="en-US"/>
          </a:p>
        </p:txBody>
      </p:sp>
    </p:spTree>
    <p:extLst>
      <p:ext uri="{BB962C8B-B14F-4D97-AF65-F5344CB8AC3E}">
        <p14:creationId xmlns:p14="http://schemas.microsoft.com/office/powerpoint/2010/main" val="57002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20</a:t>
            </a:fld>
            <a:endParaRPr lang="zh-CN" altLang="en-US"/>
          </a:p>
        </p:txBody>
      </p:sp>
    </p:spTree>
    <p:extLst>
      <p:ext uri="{BB962C8B-B14F-4D97-AF65-F5344CB8AC3E}">
        <p14:creationId xmlns:p14="http://schemas.microsoft.com/office/powerpoint/2010/main" val="3304670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3A2D7E-F9D6-41BA-83F2-4B2FF68A6B13}" type="slidenum">
              <a:rPr lang="zh-CN" altLang="en-US" smtClean="0"/>
              <a:t>21</a:t>
            </a:fld>
            <a:endParaRPr lang="zh-CN" altLang="en-US"/>
          </a:p>
        </p:txBody>
      </p:sp>
    </p:spTree>
    <p:extLst>
      <p:ext uri="{BB962C8B-B14F-4D97-AF65-F5344CB8AC3E}">
        <p14:creationId xmlns:p14="http://schemas.microsoft.com/office/powerpoint/2010/main" val="185571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根据市场调研机构的统计数据，全球项目管理软件市场在过去几年中以每年</a:t>
            </a:r>
            <a:r>
              <a:rPr lang="en-US" altLang="zh-CN" sz="1800" dirty="0">
                <a:effectLst/>
                <a:ea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左右的速度增长，预计到</a:t>
            </a:r>
            <a:r>
              <a:rPr lang="en-US" altLang="zh-CN" sz="1800" dirty="0">
                <a:effectLst/>
                <a:ea typeface="等线" panose="02010600030101010101" pitchFamily="2" charset="-122"/>
                <a:cs typeface="Times New Roman" panose="02020603050405020304" pitchFamily="18" charset="0"/>
              </a:rPr>
              <a:t>2025</a:t>
            </a:r>
            <a:r>
              <a:rPr lang="zh-CN" altLang="zh-CN" sz="1800" dirty="0">
                <a:effectLst/>
                <a:ea typeface="等线" panose="02010600030101010101" pitchFamily="2" charset="-122"/>
                <a:cs typeface="Times New Roman" panose="02020603050405020304" pitchFamily="18" charset="0"/>
              </a:rPr>
              <a:t>年将达到数十亿美元的规模，项目管理软件市场具有巨大的潜力和发展空间。</a:t>
            </a:r>
            <a:endParaRPr lang="zh-CN" altLang="en-US" dirty="0"/>
          </a:p>
        </p:txBody>
      </p:sp>
      <p:sp>
        <p:nvSpPr>
          <p:cNvPr id="4" name="灯片编号占位符 3"/>
          <p:cNvSpPr>
            <a:spLocks noGrp="1"/>
          </p:cNvSpPr>
          <p:nvPr>
            <p:ph type="sldNum" sz="quarter" idx="10"/>
          </p:nvPr>
        </p:nvSpPr>
        <p:spPr/>
        <p:txBody>
          <a:bodyPr/>
          <a:lstStyle/>
          <a:p>
            <a:fld id="{6F3A2D7E-F9D6-41BA-83F2-4B2FF68A6B13}" type="slidenum">
              <a:rPr lang="zh-CN" altLang="en-US" smtClean="0"/>
              <a:t>22</a:t>
            </a:fld>
            <a:endParaRPr lang="zh-CN" altLang="en-US"/>
          </a:p>
        </p:txBody>
      </p:sp>
    </p:spTree>
    <p:extLst>
      <p:ext uri="{BB962C8B-B14F-4D97-AF65-F5344CB8AC3E}">
        <p14:creationId xmlns:p14="http://schemas.microsoft.com/office/powerpoint/2010/main" val="3139910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全国公司企业数量已达</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xxx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（带数据和图），不同项目的中高层管理者都有这样的痛点和需求。</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根据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Gartner2023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年《全球项目管理软件市场需求分析》，超过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65%</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的中高层管理者表示，企业对于项目管理工具的需求日益增长，尤其是在跨部门和跨地区的项目协作中。尤其是随着工作方式的转变，越来越多的公司希望使用智能化的项目管理工具来简化流程，提高决策效率。</a:t>
            </a:r>
          </a:p>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23</a:t>
            </a:fld>
            <a:endParaRPr lang="zh-CN" altLang="en-US"/>
          </a:p>
        </p:txBody>
      </p:sp>
    </p:spTree>
    <p:extLst>
      <p:ext uri="{BB962C8B-B14F-4D97-AF65-F5344CB8AC3E}">
        <p14:creationId xmlns:p14="http://schemas.microsoft.com/office/powerpoint/2010/main" val="3804126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根据</a:t>
            </a:r>
            <a:r>
              <a:rPr lang="en-US" altLang="zh-CN" sz="1800" dirty="0">
                <a:effectLst/>
                <a:ea typeface="等线" panose="02010600030101010101" pitchFamily="2" charset="-122"/>
                <a:cs typeface="Times New Roman" panose="02020603050405020304" pitchFamily="18" charset="0"/>
              </a:rPr>
              <a:t>Gartner</a:t>
            </a:r>
            <a:r>
              <a:rPr lang="zh-CN" altLang="zh-CN" sz="1800" dirty="0">
                <a:effectLst/>
                <a:ea typeface="等线" panose="02010600030101010101" pitchFamily="2" charset="-122"/>
                <a:cs typeface="Times New Roman" panose="02020603050405020304" pitchFamily="18" charset="0"/>
              </a:rPr>
              <a:t>的统计，企业中约</a:t>
            </a:r>
            <a:r>
              <a:rPr lang="en-US" altLang="zh-CN" sz="1800" dirty="0">
                <a:effectLst/>
                <a:ea typeface="等线" panose="02010600030101010101" pitchFamily="2" charset="-122"/>
                <a:cs typeface="Times New Roman" panose="02020603050405020304" pitchFamily="18" charset="0"/>
              </a:rPr>
              <a:t>80%</a:t>
            </a:r>
            <a:r>
              <a:rPr lang="zh-CN" altLang="zh-CN" sz="1800" dirty="0">
                <a:effectLst/>
                <a:ea typeface="等线" panose="02010600030101010101" pitchFamily="2" charset="-122"/>
                <a:cs typeface="Times New Roman" panose="02020603050405020304" pitchFamily="18" charset="0"/>
              </a:rPr>
              <a:t>的数据属于非结构化数据，这些数据包括文本、图片、音频等。企业通过</a:t>
            </a:r>
            <a:r>
              <a:rPr lang="en-US" altLang="zh-CN" sz="1800" dirty="0">
                <a:effectLst/>
                <a:ea typeface="等线" panose="02010600030101010101" pitchFamily="2" charset="-122"/>
                <a:cs typeface="Times New Roman" panose="02020603050405020304" pitchFamily="18" charset="0"/>
              </a:rPr>
              <a:t>AI</a:t>
            </a:r>
            <a:r>
              <a:rPr lang="zh-CN" altLang="zh-CN" sz="1800" dirty="0">
                <a:effectLst/>
                <a:ea typeface="等线" panose="02010600030101010101" pitchFamily="2" charset="-122"/>
                <a:cs typeface="Times New Roman" panose="02020603050405020304" pitchFamily="18" charset="0"/>
              </a:rPr>
              <a:t>和大数据技术对这些非结构化数据进行分析，可以获得更深层次的项目管理洞察。例如，通过分析会议记录、客户反馈、文档资料等非结构化数据，企业能够发现项目中的潜在风险和瓶颈。</a:t>
            </a:r>
            <a:endParaRPr lang="zh-CN" altLang="en-US" dirty="0"/>
          </a:p>
        </p:txBody>
      </p:sp>
      <p:sp>
        <p:nvSpPr>
          <p:cNvPr id="4" name="灯片编号占位符 3"/>
          <p:cNvSpPr>
            <a:spLocks noGrp="1"/>
          </p:cNvSpPr>
          <p:nvPr>
            <p:ph type="sldNum" sz="quarter" idx="10"/>
          </p:nvPr>
        </p:nvSpPr>
        <p:spPr/>
        <p:txBody>
          <a:bodyPr/>
          <a:lstStyle/>
          <a:p>
            <a:fld id="{6F3A2D7E-F9D6-41BA-83F2-4B2FF68A6B13}" type="slidenum">
              <a:rPr lang="zh-CN" altLang="en-US" smtClean="0"/>
              <a:t>24</a:t>
            </a:fld>
            <a:endParaRPr lang="zh-CN" altLang="en-US"/>
          </a:p>
        </p:txBody>
      </p:sp>
    </p:spTree>
    <p:extLst>
      <p:ext uri="{BB962C8B-B14F-4D97-AF65-F5344CB8AC3E}">
        <p14:creationId xmlns:p14="http://schemas.microsoft.com/office/powerpoint/2010/main" val="3905075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根据《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2023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年全球数字化转型报告》，全球约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的企业已开始采用数字化转型战略，并预计到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2025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的企业将部署</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和数据分析技术来推动工作效率和业务决策的智能化。特别是在项目管理领域，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可以帮助预测项目风险、优化资源分配和提高决策质量。</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国务院发布的“十四五”数字经济发展规划也指出，要加快企业数字化转型升级，支持有条件的企业打造一体化数字平台，全面整合企业内部信息系统，强化全流程数据贯通，加快全价值链业务协同，形成数据驱动的智能决策能力，提升企业整体运行效率和产业链上下游协同效率。</a:t>
            </a:r>
            <a:endParaRPr lang="zh-CN" altLang="en-US" dirty="0"/>
          </a:p>
        </p:txBody>
      </p:sp>
      <p:sp>
        <p:nvSpPr>
          <p:cNvPr id="4" name="灯片编号占位符 3"/>
          <p:cNvSpPr>
            <a:spLocks noGrp="1"/>
          </p:cNvSpPr>
          <p:nvPr>
            <p:ph type="sldNum" sz="quarter" idx="10"/>
          </p:nvPr>
        </p:nvSpPr>
        <p:spPr/>
        <p:txBody>
          <a:bodyPr/>
          <a:lstStyle/>
          <a:p>
            <a:fld id="{6F3A2D7E-F9D6-41BA-83F2-4B2FF68A6B13}" type="slidenum">
              <a:rPr lang="zh-CN" altLang="en-US" smtClean="0"/>
              <a:t>25</a:t>
            </a:fld>
            <a:endParaRPr lang="zh-CN" altLang="en-US"/>
          </a:p>
        </p:txBody>
      </p:sp>
    </p:spTree>
    <p:extLst>
      <p:ext uri="{BB962C8B-B14F-4D97-AF65-F5344CB8AC3E}">
        <p14:creationId xmlns:p14="http://schemas.microsoft.com/office/powerpoint/2010/main" val="2799116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）提升管理效率，降低运营成本</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非结构化数据处理：通过自动化的数据分析和报告生成功能，减少人工审查项目记录、会议纪要和交付物的时间，降低人力成本。</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优化项目执行效率：通过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偏差检测功能，企业能够及时纠偏，减少因流程偏差导致的返工、拖延和额外成本。</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精细化资源管理：利用贡献度评估功能，企业可以更高效地配置人力资源，避免资源浪费，提升产出效率。</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）减少决策风险，避免重大损失</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精准的数据支持：通过智能分析和量化结果，帮助管理者更快、更准确地判断项目风险，降低决策失误的可能性。</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标准化流程优化：通过偏差分析持续优化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，提高企业执行流程的稳定性和规范性，减少因管理不善造成的财务和信誉损失。</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）提高项目交付质量，增强掌控感</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合规性保障：通过确保项目严格执行标准流程，提高项目交付的质量和一致性。</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管理者掌控感提升：数据驱动的透明化管理能够让管理者更清楚项目进展，从而更有计划地推进项目。</a:t>
            </a:r>
          </a:p>
          <a:p>
            <a:endParaRPr lang="en-US" altLang="zh-CN" dirty="0"/>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本产品结合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和数据分析技术，为企业提供了一套智能化的项目管理解决方案，符合当下数字化转型的趋势和国家政策。企业可以借此迈向更高效、更精准的管理模式，增强市场竞争力。</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本产品通过对非结构化数据的持续分析和挖掘，能够帮助企业逐步建立起关于项目管理的知识库。这些知识沉淀将为企业未来的流程优化、产品开发和创新提供宝贵的数据资产。</a:t>
            </a:r>
          </a:p>
          <a:p>
            <a:endParaRPr lang="zh-CN" altLang="en-US" dirty="0"/>
          </a:p>
        </p:txBody>
      </p:sp>
      <p:sp>
        <p:nvSpPr>
          <p:cNvPr id="4" name="灯片编号占位符 3"/>
          <p:cNvSpPr>
            <a:spLocks noGrp="1"/>
          </p:cNvSpPr>
          <p:nvPr>
            <p:ph type="sldNum" sz="quarter" idx="10"/>
          </p:nvPr>
        </p:nvSpPr>
        <p:spPr/>
        <p:txBody>
          <a:bodyPr/>
          <a:lstStyle/>
          <a:p>
            <a:fld id="{6F3A2D7E-F9D6-41BA-83F2-4B2FF68A6B13}" type="slidenum">
              <a:rPr lang="zh-CN" altLang="en-US" smtClean="0"/>
              <a:t>26</a:t>
            </a:fld>
            <a:endParaRPr lang="zh-CN" altLang="en-US"/>
          </a:p>
        </p:txBody>
      </p:sp>
    </p:spTree>
    <p:extLst>
      <p:ext uri="{BB962C8B-B14F-4D97-AF65-F5344CB8AC3E}">
        <p14:creationId xmlns:p14="http://schemas.microsoft.com/office/powerpoint/2010/main" val="1432035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27</a:t>
            </a:fld>
            <a:endParaRPr lang="zh-CN" altLang="en-US"/>
          </a:p>
        </p:txBody>
      </p:sp>
    </p:spTree>
    <p:extLst>
      <p:ext uri="{BB962C8B-B14F-4D97-AF65-F5344CB8AC3E}">
        <p14:creationId xmlns:p14="http://schemas.microsoft.com/office/powerpoint/2010/main" val="269428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28</a:t>
            </a:fld>
            <a:endParaRPr lang="zh-CN" altLang="en-US"/>
          </a:p>
        </p:txBody>
      </p:sp>
    </p:spTree>
    <p:extLst>
      <p:ext uri="{BB962C8B-B14F-4D97-AF65-F5344CB8AC3E}">
        <p14:creationId xmlns:p14="http://schemas.microsoft.com/office/powerpoint/2010/main" val="1226134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43A28-78CF-A2A3-D5DA-C68247617F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4EA2EA-0013-9BFC-8C46-70EDD5C8F5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53FC11-73F0-7F87-2744-36F2AADB930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0C4DD06-0729-CF07-CA3D-BAD06C180B62}"/>
              </a:ext>
            </a:extLst>
          </p:cNvPr>
          <p:cNvSpPr>
            <a:spLocks noGrp="1"/>
          </p:cNvSpPr>
          <p:nvPr>
            <p:ph type="sldNum" sz="quarter" idx="10"/>
          </p:nvPr>
        </p:nvSpPr>
        <p:spPr/>
        <p:txBody>
          <a:bodyPr/>
          <a:lstStyle/>
          <a:p>
            <a:fld id="{6F3A2D7E-F9D6-41BA-83F2-4B2FF68A6B13}" type="slidenum">
              <a:rPr lang="zh-CN" altLang="en-US" smtClean="0"/>
              <a:t>29</a:t>
            </a:fld>
            <a:endParaRPr lang="zh-CN" altLang="en-US"/>
          </a:p>
        </p:txBody>
      </p:sp>
    </p:spTree>
    <p:extLst>
      <p:ext uri="{BB962C8B-B14F-4D97-AF65-F5344CB8AC3E}">
        <p14:creationId xmlns:p14="http://schemas.microsoft.com/office/powerpoint/2010/main" val="230508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3</a:t>
            </a:fld>
            <a:endParaRPr lang="zh-CN" altLang="en-US"/>
          </a:p>
        </p:txBody>
      </p:sp>
    </p:spTree>
    <p:extLst>
      <p:ext uri="{BB962C8B-B14F-4D97-AF65-F5344CB8AC3E}">
        <p14:creationId xmlns:p14="http://schemas.microsoft.com/office/powerpoint/2010/main" val="578330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30</a:t>
            </a:fld>
            <a:endParaRPr lang="zh-CN" altLang="en-US"/>
          </a:p>
        </p:txBody>
      </p:sp>
    </p:spTree>
    <p:extLst>
      <p:ext uri="{BB962C8B-B14F-4D97-AF65-F5344CB8AC3E}">
        <p14:creationId xmlns:p14="http://schemas.microsoft.com/office/powerpoint/2010/main" val="2352666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a:t>小明是公司的一位项目管理人员。上周的部门例会上，他被分配负责一个新的项目。秉承着严谨的工作作风，他在第一时间制定了详细的工作计划，将标准化的</a:t>
            </a:r>
            <a:r>
              <a:rPr lang="en-US" altLang="zh-CN" sz="2800"/>
              <a:t>SOP</a:t>
            </a:r>
            <a:r>
              <a:rPr lang="zh-CN" altLang="en-US" sz="2800"/>
              <a:t>分享给团队成员，并明确分配了任务。随着时间的推移，小明观察到项目微信群中技术讨论如火如荼，交流记录和会议纪要纷至沓来，成员们每日汇报着完成情况。这一切让他倍感欣慰，却也隐隐生出一丝不安。</a:t>
            </a:r>
          </a:p>
          <a:p>
            <a:r>
              <a:rPr lang="zh-CN" altLang="en-US" sz="2800"/>
              <a:t>周一，上级要求汇报项目的阶段性成果。小明开始整合团队的工作成果，却惊讶地发现项目的实际执行结果竟与需求出现了偏差。为了查明问题所在，他需要迅速定位到具体环节和责任人。然而，这个过程却远比他预想的复杂。</a:t>
            </a:r>
            <a:br>
              <a:rPr lang="zh-CN" altLang="en-US" sz="2800"/>
            </a:br>
            <a:r>
              <a:rPr lang="zh-CN" altLang="en-US" sz="2800"/>
              <a:t>他仔细翻阅企业微信里的信息流，每位成员的报工数据都显示完成了当天的计划。他进一步深入技术讨论记录、调研访谈录音、更新迭代的“实施方案</a:t>
            </a:r>
            <a:r>
              <a:rPr lang="en-US" altLang="zh-CN" sz="2800"/>
              <a:t>_v2”“</a:t>
            </a:r>
            <a:r>
              <a:rPr lang="zh-CN" altLang="en-US" sz="2800"/>
              <a:t>汇报材料</a:t>
            </a:r>
            <a:r>
              <a:rPr lang="en-US" altLang="zh-CN" sz="2800"/>
              <a:t>_v3”</a:t>
            </a:r>
            <a:r>
              <a:rPr lang="zh-CN" altLang="en-US" sz="2800"/>
              <a:t>等工作数据，希望找到线索。但面对浩如烟海的各类数据，他感到心力交瘁。</a:t>
            </a:r>
          </a:p>
          <a:p>
            <a:r>
              <a:rPr lang="zh-CN" altLang="en-US" sz="2800"/>
              <a:t>在这个信息过载的漩涡中，小明陷入了深深的焦虑和绝望。他不禁想：</a:t>
            </a:r>
          </a:p>
          <a:p>
            <a:pPr>
              <a:buFont typeface="Arial" panose="020B0604020202020204" pitchFamily="34" charset="0"/>
              <a:buChar char="•"/>
            </a:pPr>
            <a:r>
              <a:rPr lang="zh-CN" altLang="en-US" sz="2800" b="1"/>
              <a:t>如果能有一款产品</a:t>
            </a:r>
            <a:r>
              <a:rPr lang="zh-CN" altLang="en-US" sz="2800"/>
              <a:t>，可以自动化地将这些繁杂的非结构化数据转换为清晰直观的结构化信息，自己就不用深陷信息的迷雾。</a:t>
            </a:r>
          </a:p>
          <a:p>
            <a:pPr>
              <a:buFont typeface="Arial" panose="020B0604020202020204" pitchFamily="34" charset="0"/>
              <a:buChar char="•"/>
            </a:pPr>
            <a:r>
              <a:rPr lang="zh-CN" altLang="en-US" sz="2800" b="1"/>
              <a:t>如果能有一款产品</a:t>
            </a:r>
            <a:r>
              <a:rPr lang="zh-CN" altLang="en-US" sz="2800"/>
              <a:t>，可以实时监控项目的实际执行情况与标准</a:t>
            </a:r>
            <a:r>
              <a:rPr lang="en-US" altLang="zh-CN" sz="2800"/>
              <a:t>SOP</a:t>
            </a:r>
            <a:r>
              <a:rPr lang="zh-CN" altLang="en-US" sz="2800"/>
              <a:t>的偏差，他就能更早发现问题，避免今日的危机。</a:t>
            </a:r>
          </a:p>
          <a:p>
            <a:pPr>
              <a:buFont typeface="Arial" panose="020B0604020202020204" pitchFamily="34" charset="0"/>
              <a:buChar char="•"/>
            </a:pPr>
            <a:r>
              <a:rPr lang="zh-CN" altLang="en-US" sz="2800" b="1"/>
              <a:t>如果能有一款产品</a:t>
            </a:r>
            <a:r>
              <a:rPr lang="zh-CN" altLang="en-US" sz="2800"/>
              <a:t>，能够分析团队成员的报工情况与实际贡献，他对项目的全局掌控就会更加清晰，不至于被报工表象误导。</a:t>
            </a:r>
          </a:p>
        </p:txBody>
      </p:sp>
      <p:sp>
        <p:nvSpPr>
          <p:cNvPr id="4" name="灯片编号占位符 3"/>
          <p:cNvSpPr>
            <a:spLocks noGrp="1"/>
          </p:cNvSpPr>
          <p:nvPr>
            <p:ph type="sldNum" sz="quarter" idx="10"/>
          </p:nvPr>
        </p:nvSpPr>
        <p:spPr/>
        <p:txBody>
          <a:bodyPr/>
          <a:lstStyle/>
          <a:p>
            <a:fld id="{6F3A2D7E-F9D6-41BA-83F2-4B2FF68A6B13}" type="slidenum">
              <a:rPr lang="zh-CN" altLang="en-US" smtClean="0"/>
              <a:t>4</a:t>
            </a:fld>
            <a:endParaRPr lang="zh-CN" altLang="en-US"/>
          </a:p>
        </p:txBody>
      </p:sp>
    </p:spTree>
    <p:extLst>
      <p:ext uri="{BB962C8B-B14F-4D97-AF65-F5344CB8AC3E}">
        <p14:creationId xmlns:p14="http://schemas.microsoft.com/office/powerpoint/2010/main" val="1899367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E436C-14E8-5928-27E6-7C78B2EB41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B402EE-4E0C-6DD5-B143-12228682BC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5DF463-9DEB-7C01-4D20-798FDDE084C1}"/>
              </a:ext>
            </a:extLst>
          </p:cNvPr>
          <p:cNvSpPr>
            <a:spLocks noGrp="1"/>
          </p:cNvSpPr>
          <p:nvPr>
            <p:ph type="body" idx="1"/>
          </p:nvPr>
        </p:nvSpPr>
        <p:spPr/>
        <p:txBody>
          <a:bodyPr/>
          <a:lstStyle/>
          <a:p>
            <a:r>
              <a:rPr lang="zh-CN" altLang="en-US"/>
              <a:t>与此同时，小明的上级也未能幸免于这场“管理困境”。</a:t>
            </a:r>
            <a:br>
              <a:rPr lang="zh-CN" altLang="en-US"/>
            </a:br>
            <a:r>
              <a:rPr lang="zh-CN" altLang="en-US"/>
              <a:t>看到阶段性成果与客户需求的明显偏离，他深感管理中的失控与信息断层带来的后果，</a:t>
            </a:r>
            <a:r>
              <a:rPr lang="zh-CN" altLang="en-US" sz="1200">
                <a:solidFill>
                  <a:srgbClr val="445469"/>
                </a:solidFill>
                <a:latin typeface="微软雅黑" pitchFamily="34" charset="-122"/>
                <a:ea typeface="微软雅黑" pitchFamily="34" charset="-122"/>
                <a:sym typeface="Arial" pitchFamily="34" charset="0"/>
              </a:rPr>
              <a:t>熟悉的不安感和无力感再度涌上心头</a:t>
            </a:r>
            <a:r>
              <a:rPr lang="en-US" altLang="zh-CN" sz="1200">
                <a:solidFill>
                  <a:srgbClr val="445469"/>
                </a:solidFill>
                <a:latin typeface="微软雅黑" pitchFamily="34" charset="-122"/>
                <a:ea typeface="微软雅黑" pitchFamily="34" charset="-122"/>
                <a:sym typeface="Arial" pitchFamily="34" charset="0"/>
              </a:rPr>
              <a:t>……</a:t>
            </a:r>
            <a:r>
              <a:rPr lang="zh-CN" altLang="en-US"/>
              <a:t>。</a:t>
            </a:r>
            <a:br>
              <a:rPr lang="en-US" altLang="zh-CN"/>
            </a:br>
            <a:r>
              <a:rPr lang="zh-CN" altLang="en-US" sz="1200">
                <a:solidFill>
                  <a:srgbClr val="445469"/>
                </a:solidFill>
                <a:latin typeface="微软雅黑" pitchFamily="34" charset="-122"/>
                <a:ea typeface="微软雅黑" pitchFamily="34" charset="-122"/>
              </a:rPr>
              <a:t>这一刻，他们内心深处都无比渴望，</a:t>
            </a:r>
            <a:r>
              <a:rPr lang="zh-CN" altLang="en-US"/>
              <a:t>能有一套智能化、数字化的解决方案，帮助他们实现管理的可视化、数据的透明化以及效率的最大化。</a:t>
            </a:r>
          </a:p>
        </p:txBody>
      </p:sp>
      <p:sp>
        <p:nvSpPr>
          <p:cNvPr id="4" name="灯片编号占位符 3">
            <a:extLst>
              <a:ext uri="{FF2B5EF4-FFF2-40B4-BE49-F238E27FC236}">
                <a16:creationId xmlns:a16="http://schemas.microsoft.com/office/drawing/2014/main" id="{D140E140-8F1D-F256-34F2-5F266CEFCF20}"/>
              </a:ext>
            </a:extLst>
          </p:cNvPr>
          <p:cNvSpPr>
            <a:spLocks noGrp="1"/>
          </p:cNvSpPr>
          <p:nvPr>
            <p:ph type="sldNum" sz="quarter" idx="10"/>
          </p:nvPr>
        </p:nvSpPr>
        <p:spPr/>
        <p:txBody>
          <a:bodyPr/>
          <a:lstStyle/>
          <a:p>
            <a:fld id="{6F3A2D7E-F9D6-41BA-83F2-4B2FF68A6B13}" type="slidenum">
              <a:rPr lang="zh-CN" altLang="en-US" smtClean="0"/>
              <a:t>5</a:t>
            </a:fld>
            <a:endParaRPr lang="zh-CN" altLang="en-US"/>
          </a:p>
        </p:txBody>
      </p:sp>
    </p:spTree>
    <p:extLst>
      <p:ext uri="{BB962C8B-B14F-4D97-AF65-F5344CB8AC3E}">
        <p14:creationId xmlns:p14="http://schemas.microsoft.com/office/powerpoint/2010/main" val="2326627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15EA5A-FB22-4F22-B2F3-F1709D027E83}" type="slidenum">
              <a:rPr lang="zh-CN" altLang="en-US" smtClean="0"/>
              <a:t>6</a:t>
            </a:fld>
            <a:endParaRPr lang="zh-CN" altLang="en-US"/>
          </a:p>
        </p:txBody>
      </p:sp>
    </p:spTree>
    <p:extLst>
      <p:ext uri="{BB962C8B-B14F-4D97-AF65-F5344CB8AC3E}">
        <p14:creationId xmlns:p14="http://schemas.microsoft.com/office/powerpoint/2010/main" val="1299332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3A2D7E-F9D6-41BA-83F2-4B2FF68A6B13}" type="slidenum">
              <a:rPr lang="zh-CN" altLang="en-US" smtClean="0"/>
              <a:t>7</a:t>
            </a:fld>
            <a:endParaRPr lang="zh-CN" altLang="en-US"/>
          </a:p>
        </p:txBody>
      </p:sp>
    </p:spTree>
    <p:extLst>
      <p:ext uri="{BB962C8B-B14F-4D97-AF65-F5344CB8AC3E}">
        <p14:creationId xmlns:p14="http://schemas.microsoft.com/office/powerpoint/2010/main" val="281029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8</a:t>
            </a:fld>
            <a:endParaRPr lang="zh-CN" altLang="en-US"/>
          </a:p>
        </p:txBody>
      </p:sp>
    </p:spTree>
    <p:extLst>
      <p:ext uri="{BB962C8B-B14F-4D97-AF65-F5344CB8AC3E}">
        <p14:creationId xmlns:p14="http://schemas.microsoft.com/office/powerpoint/2010/main" val="2083249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3A2D7E-F9D6-41BA-83F2-4B2FF68A6B13}" type="slidenum">
              <a:rPr lang="zh-CN" altLang="en-US" smtClean="0"/>
              <a:t>9</a:t>
            </a:fld>
            <a:endParaRPr lang="zh-CN" altLang="en-US"/>
          </a:p>
        </p:txBody>
      </p:sp>
    </p:spTree>
    <p:extLst>
      <p:ext uri="{BB962C8B-B14F-4D97-AF65-F5344CB8AC3E}">
        <p14:creationId xmlns:p14="http://schemas.microsoft.com/office/powerpoint/2010/main" val="35504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ln/>
        </p:spPr>
        <p:txBody>
          <a:bodyPr/>
          <a:lstStyle>
            <a:lvl1pPr>
              <a:defRPr/>
            </a:lvl1pPr>
          </a:lstStyle>
          <a:p>
            <a:pPr>
              <a:defRPr/>
            </a:pPr>
            <a:fld id="{D79A9098-96D7-4314-B674-5919D1624774}" type="datetimeFigureOut">
              <a:rPr lang="zh-CN" altLang="en-US"/>
              <a:pPr>
                <a:defRPr/>
              </a:pPr>
              <a:t>2024/12/10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836F0ED-4ABE-439B-8DAF-F6F7CA36584A}" type="slidenum">
              <a:rPr lang="zh-CN" altLang="en-US"/>
              <a:pPr>
                <a:defRPr/>
              </a:pPr>
              <a:t>‹#›</a:t>
            </a:fld>
            <a:endParaRPr lang="zh-CN" altLang="en-US"/>
          </a:p>
        </p:txBody>
      </p:sp>
    </p:spTree>
    <p:extLst>
      <p:ext uri="{BB962C8B-B14F-4D97-AF65-F5344CB8AC3E}">
        <p14:creationId xmlns:p14="http://schemas.microsoft.com/office/powerpoint/2010/main" val="873569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C40966A8-4086-4166-8CBE-4C9FAC6AD46E}" type="datetimeFigureOut">
              <a:rPr lang="zh-CN" altLang="en-US"/>
              <a:pPr>
                <a:defRPr/>
              </a:pPr>
              <a:t>2024/12/10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67691A1-B9FE-4C26-8281-78B5A456474F}" type="slidenum">
              <a:rPr lang="zh-CN" altLang="en-US"/>
              <a:pPr>
                <a:defRPr/>
              </a:pPr>
              <a:t>‹#›</a:t>
            </a:fld>
            <a:endParaRPr lang="zh-CN" altLang="en-US"/>
          </a:p>
        </p:txBody>
      </p:sp>
    </p:spTree>
    <p:extLst>
      <p:ext uri="{BB962C8B-B14F-4D97-AF65-F5344CB8AC3E}">
        <p14:creationId xmlns:p14="http://schemas.microsoft.com/office/powerpoint/2010/main" val="3006833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FD2CAE08-DDCB-4479-AD20-A5C651E1A360}" type="datetimeFigureOut">
              <a:rPr lang="zh-CN" altLang="en-US"/>
              <a:pPr>
                <a:defRPr/>
              </a:pPr>
              <a:t>2024/12/10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D61149A-A08F-477F-BEEC-BCAC14EDCD43}" type="slidenum">
              <a:rPr lang="zh-CN" altLang="en-US"/>
              <a:pPr>
                <a:defRPr/>
              </a:pPr>
              <a:t>‹#›</a:t>
            </a:fld>
            <a:endParaRPr lang="zh-CN" altLang="en-US"/>
          </a:p>
        </p:txBody>
      </p:sp>
    </p:spTree>
    <p:extLst>
      <p:ext uri="{BB962C8B-B14F-4D97-AF65-F5344CB8AC3E}">
        <p14:creationId xmlns:p14="http://schemas.microsoft.com/office/powerpoint/2010/main" val="98172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4E402B-9921-40FA-8360-131077676729}" type="datetimeFigureOut">
              <a:rPr lang="en-US" smtClean="0">
                <a:solidFill>
                  <a:prstClr val="black">
                    <a:tint val="75000"/>
                  </a:prstClr>
                </a:solidFill>
              </a:rPr>
              <a:pPr/>
              <a:t>12/10/2024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01EE9E8-4134-49B0-9AA7-3089E652162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1094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ln/>
        </p:spPr>
        <p:txBody>
          <a:bodyPr/>
          <a:lstStyle>
            <a:lvl1pPr>
              <a:defRPr/>
            </a:lvl1pPr>
          </a:lstStyle>
          <a:p>
            <a:pPr>
              <a:defRPr/>
            </a:pPr>
            <a:fld id="{40745B17-E36C-43D7-BA97-B5717BC17F95}" type="datetimeFigureOut">
              <a:rPr lang="zh-CN" altLang="en-US"/>
              <a:pPr>
                <a:defRPr/>
              </a:pPr>
              <a:t>2024/12/10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955E865-3306-4D30-B278-F5933F8CB5A0}" type="slidenum">
              <a:rPr lang="zh-CN" altLang="en-US"/>
              <a:pPr>
                <a:defRPr/>
              </a:pPr>
              <a:t>‹#›</a:t>
            </a:fld>
            <a:endParaRPr lang="zh-CN" altLang="en-US"/>
          </a:p>
        </p:txBody>
      </p:sp>
    </p:spTree>
    <p:extLst>
      <p:ext uri="{BB962C8B-B14F-4D97-AF65-F5344CB8AC3E}">
        <p14:creationId xmlns:p14="http://schemas.microsoft.com/office/powerpoint/2010/main" val="1586525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12F32FF-1A86-4889-97FA-789C83D0537E}" type="datetimeFigureOut">
              <a:rPr lang="zh-CN" altLang="en-US"/>
              <a:pPr>
                <a:defRPr/>
              </a:pPr>
              <a:t>2024/12/10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74FEC39-3041-4557-A373-FFEDFA74530B}" type="slidenum">
              <a:rPr lang="zh-CN" altLang="en-US"/>
              <a:pPr>
                <a:defRPr/>
              </a:pPr>
              <a:t>‹#›</a:t>
            </a:fld>
            <a:endParaRPr lang="zh-CN" altLang="en-US"/>
          </a:p>
        </p:txBody>
      </p:sp>
    </p:spTree>
    <p:extLst>
      <p:ext uri="{BB962C8B-B14F-4D97-AF65-F5344CB8AC3E}">
        <p14:creationId xmlns:p14="http://schemas.microsoft.com/office/powerpoint/2010/main" val="189322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ln/>
        </p:spPr>
        <p:txBody>
          <a:bodyPr/>
          <a:lstStyle>
            <a:lvl1pPr>
              <a:defRPr/>
            </a:lvl1pPr>
          </a:lstStyle>
          <a:p>
            <a:pPr>
              <a:defRPr/>
            </a:pPr>
            <a:fld id="{698868BE-05D0-42E2-BB95-BA27DA69CFC5}" type="datetimeFigureOut">
              <a:rPr lang="zh-CN" altLang="en-US"/>
              <a:pPr>
                <a:defRPr/>
              </a:pPr>
              <a:t>2024/12/10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A96DD7E-9E25-4955-B826-96DF7616BA55}" type="slidenum">
              <a:rPr lang="zh-CN" altLang="en-US"/>
              <a:pPr>
                <a:defRPr/>
              </a:pPr>
              <a:t>‹#›</a:t>
            </a:fld>
            <a:endParaRPr lang="zh-CN" altLang="en-US"/>
          </a:p>
        </p:txBody>
      </p:sp>
    </p:spTree>
    <p:extLst>
      <p:ext uri="{BB962C8B-B14F-4D97-AF65-F5344CB8AC3E}">
        <p14:creationId xmlns:p14="http://schemas.microsoft.com/office/powerpoint/2010/main" val="32714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ln/>
        </p:spPr>
        <p:txBody>
          <a:bodyPr/>
          <a:lstStyle>
            <a:lvl1pPr>
              <a:defRPr/>
            </a:lvl1pPr>
          </a:lstStyle>
          <a:p>
            <a:pPr>
              <a:defRPr/>
            </a:pPr>
            <a:fld id="{7FE3D419-0ECD-4CDE-B228-05263FA76F5C}" type="datetimeFigureOut">
              <a:rPr lang="zh-CN" altLang="en-US"/>
              <a:pPr>
                <a:defRPr/>
              </a:pPr>
              <a:t>2024/12/10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A6EA4EE4-D37A-46A9-A878-B16C947B5BBE}" type="slidenum">
              <a:rPr lang="zh-CN" altLang="en-US"/>
              <a:pPr>
                <a:defRPr/>
              </a:pPr>
              <a:t>‹#›</a:t>
            </a:fld>
            <a:endParaRPr lang="zh-CN" altLang="en-US"/>
          </a:p>
        </p:txBody>
      </p:sp>
    </p:spTree>
    <p:extLst>
      <p:ext uri="{BB962C8B-B14F-4D97-AF65-F5344CB8AC3E}">
        <p14:creationId xmlns:p14="http://schemas.microsoft.com/office/powerpoint/2010/main" val="330949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B34D004A-85F1-492D-A6B5-9C6AC013DAC7}" type="datetimeFigureOut">
              <a:rPr lang="zh-CN" altLang="en-US"/>
              <a:pPr>
                <a:defRPr/>
              </a:pPr>
              <a:t>2024/12/10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BC5CE953-E8F7-4F5F-BBBA-B63895ED4038}" type="slidenum">
              <a:rPr lang="zh-CN" altLang="en-US"/>
              <a:pPr>
                <a:defRPr/>
              </a:pPr>
              <a:t>‹#›</a:t>
            </a:fld>
            <a:endParaRPr lang="zh-CN" altLang="en-US"/>
          </a:p>
        </p:txBody>
      </p:sp>
    </p:spTree>
    <p:extLst>
      <p:ext uri="{BB962C8B-B14F-4D97-AF65-F5344CB8AC3E}">
        <p14:creationId xmlns:p14="http://schemas.microsoft.com/office/powerpoint/2010/main" val="228617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F3C5CFDF-BE05-439D-B432-2CF8D3139E8A}" type="datetimeFigureOut">
              <a:rPr lang="zh-CN" altLang="en-US"/>
              <a:pPr>
                <a:defRPr/>
              </a:pPr>
              <a:t>2024/12/10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2AD48C1C-B91B-4B4E-B88F-1E4EC56DD3FE}" type="slidenum">
              <a:rPr lang="zh-CN" altLang="en-US"/>
              <a:pPr>
                <a:defRPr/>
              </a:pPr>
              <a:t>‹#›</a:t>
            </a:fld>
            <a:endParaRPr lang="zh-CN" altLang="en-US"/>
          </a:p>
        </p:txBody>
      </p:sp>
    </p:spTree>
    <p:extLst>
      <p:ext uri="{BB962C8B-B14F-4D97-AF65-F5344CB8AC3E}">
        <p14:creationId xmlns:p14="http://schemas.microsoft.com/office/powerpoint/2010/main" val="20954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C6DD187-AC61-44A8-9F7C-0A370D902E82}" type="datetimeFigureOut">
              <a:rPr lang="zh-CN" altLang="en-US"/>
              <a:pPr>
                <a:defRPr/>
              </a:pPr>
              <a:t>2024/12/10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5459F41A-E892-4D03-B493-2C5F531B50D9}" type="slidenum">
              <a:rPr lang="zh-CN" altLang="en-US"/>
              <a:pPr>
                <a:defRPr/>
              </a:pPr>
              <a:t>‹#›</a:t>
            </a:fld>
            <a:endParaRPr lang="zh-CN" altLang="en-US"/>
          </a:p>
        </p:txBody>
      </p:sp>
    </p:spTree>
    <p:extLst>
      <p:ext uri="{BB962C8B-B14F-4D97-AF65-F5344CB8AC3E}">
        <p14:creationId xmlns:p14="http://schemas.microsoft.com/office/powerpoint/2010/main" val="3947563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3D7986CA-1BEE-43CC-AF83-4CD7C5899540}" type="datetimeFigureOut">
              <a:rPr lang="zh-CN" altLang="en-US"/>
              <a:pPr>
                <a:defRPr/>
              </a:pPr>
              <a:t>2024/12/10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B13A1D2-32D9-42C0-8BC8-CEEE1D1AAF6F}" type="slidenum">
              <a:rPr lang="zh-CN" altLang="en-US"/>
              <a:pPr>
                <a:defRPr/>
              </a:pPr>
              <a:t>‹#›</a:t>
            </a:fld>
            <a:endParaRPr lang="zh-CN" altLang="en-US"/>
          </a:p>
        </p:txBody>
      </p:sp>
    </p:spTree>
    <p:extLst>
      <p:ext uri="{BB962C8B-B14F-4D97-AF65-F5344CB8AC3E}">
        <p14:creationId xmlns:p14="http://schemas.microsoft.com/office/powerpoint/2010/main" val="3020825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555014DC-151F-4B0C-AAE6-CE044E114DC0}" type="datetimeFigureOut">
              <a:rPr lang="zh-CN" altLang="en-US"/>
              <a:pPr>
                <a:defRPr/>
              </a:pPr>
              <a:t>2024/12/10</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A08F5D75-0697-402D-B65A-AE32F1C76C5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24935;&#24037;&#20113;&#39033;&#30446;&#31649;&#29702;&#21407;&#22411;v1.0/pm2m4gifnl3tp874z-m4gigers/&#28436;&#31034;&#27169;&#24335;.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5400000">
            <a:off x="8094994" y="2588616"/>
            <a:ext cx="1492331" cy="1683792"/>
            <a:chOff x="1784572" y="1862891"/>
            <a:chExt cx="2006156" cy="2263538"/>
          </a:xfrm>
        </p:grpSpPr>
        <p:sp>
          <p:nvSpPr>
            <p:cNvPr id="2" name="Freeform 5"/>
            <p:cNvSpPr>
              <a:spLocks/>
            </p:cNvSpPr>
            <p:nvPr/>
          </p:nvSpPr>
          <p:spPr bwMode="auto">
            <a:xfrm rot="5400000">
              <a:off x="1655881" y="199158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sp>
          <p:nvSpPr>
            <p:cNvPr id="3" name="Freeform 5"/>
            <p:cNvSpPr>
              <a:spLocks/>
            </p:cNvSpPr>
            <p:nvPr/>
          </p:nvSpPr>
          <p:spPr bwMode="auto">
            <a:xfrm rot="5400000">
              <a:off x="1870075" y="2181420"/>
              <a:ext cx="1835150" cy="16264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grpSp>
      <p:grpSp>
        <p:nvGrpSpPr>
          <p:cNvPr id="5" name="组合 4"/>
          <p:cNvGrpSpPr/>
          <p:nvPr/>
        </p:nvGrpSpPr>
        <p:grpSpPr>
          <a:xfrm rot="5400000">
            <a:off x="9522486" y="1771841"/>
            <a:ext cx="1492331" cy="1683792"/>
            <a:chOff x="1784572" y="1862891"/>
            <a:chExt cx="2006156" cy="2263538"/>
          </a:xfrm>
        </p:grpSpPr>
        <p:sp>
          <p:nvSpPr>
            <p:cNvPr id="6" name="Freeform 5"/>
            <p:cNvSpPr>
              <a:spLocks/>
            </p:cNvSpPr>
            <p:nvPr/>
          </p:nvSpPr>
          <p:spPr bwMode="auto">
            <a:xfrm rot="5400000">
              <a:off x="1655881" y="199158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sp>
          <p:nvSpPr>
            <p:cNvPr id="7" name="Freeform 5"/>
            <p:cNvSpPr>
              <a:spLocks/>
            </p:cNvSpPr>
            <p:nvPr/>
          </p:nvSpPr>
          <p:spPr bwMode="auto">
            <a:xfrm rot="5400000">
              <a:off x="1870075" y="2181420"/>
              <a:ext cx="1835150" cy="16264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grpSp>
      <p:grpSp>
        <p:nvGrpSpPr>
          <p:cNvPr id="8" name="组合 7"/>
          <p:cNvGrpSpPr/>
          <p:nvPr/>
        </p:nvGrpSpPr>
        <p:grpSpPr>
          <a:xfrm rot="5400000">
            <a:off x="9522486" y="3405389"/>
            <a:ext cx="1492331" cy="1683792"/>
            <a:chOff x="1784572" y="1862891"/>
            <a:chExt cx="2006156" cy="2263538"/>
          </a:xfrm>
        </p:grpSpPr>
        <p:sp>
          <p:nvSpPr>
            <p:cNvPr id="9" name="Freeform 5"/>
            <p:cNvSpPr>
              <a:spLocks/>
            </p:cNvSpPr>
            <p:nvPr/>
          </p:nvSpPr>
          <p:spPr bwMode="auto">
            <a:xfrm rot="5400000">
              <a:off x="1655881" y="199158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sp>
          <p:nvSpPr>
            <p:cNvPr id="10" name="Freeform 5"/>
            <p:cNvSpPr>
              <a:spLocks/>
            </p:cNvSpPr>
            <p:nvPr/>
          </p:nvSpPr>
          <p:spPr bwMode="auto">
            <a:xfrm rot="5400000">
              <a:off x="1870075" y="2181420"/>
              <a:ext cx="1835150" cy="16264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grpSp>
      <p:sp>
        <p:nvSpPr>
          <p:cNvPr id="12" name="Freeform 5"/>
          <p:cNvSpPr>
            <a:spLocks/>
          </p:cNvSpPr>
          <p:nvPr/>
        </p:nvSpPr>
        <p:spPr bwMode="auto">
          <a:xfrm rot="10800000">
            <a:off x="8514353" y="1653131"/>
            <a:ext cx="1004180" cy="88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sp>
        <p:nvSpPr>
          <p:cNvPr id="14" name="Freeform 5"/>
          <p:cNvSpPr>
            <a:spLocks/>
          </p:cNvSpPr>
          <p:nvPr/>
        </p:nvSpPr>
        <p:spPr bwMode="auto">
          <a:xfrm rot="10800000">
            <a:off x="8514353" y="4317893"/>
            <a:ext cx="1004180" cy="88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cxnSp>
        <p:nvCxnSpPr>
          <p:cNvPr id="19" name="直接连接符 18"/>
          <p:cNvCxnSpPr/>
          <p:nvPr/>
        </p:nvCxnSpPr>
        <p:spPr>
          <a:xfrm flipV="1">
            <a:off x="7809015" y="5208889"/>
            <a:ext cx="952115" cy="1649111"/>
          </a:xfrm>
          <a:prstGeom prst="line">
            <a:avLst/>
          </a:prstGeom>
          <a:ln w="9525">
            <a:solidFill>
              <a:srgbClr val="1C4885"/>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797052" y="0"/>
            <a:ext cx="964078" cy="1669833"/>
          </a:xfrm>
          <a:prstGeom prst="line">
            <a:avLst/>
          </a:prstGeom>
          <a:ln w="9525">
            <a:solidFill>
              <a:srgbClr val="1C4885"/>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4801" y="2692651"/>
            <a:ext cx="7769263" cy="1446550"/>
          </a:xfrm>
          <a:prstGeom prst="rect">
            <a:avLst/>
          </a:prstGeom>
          <a:noFill/>
        </p:spPr>
        <p:txBody>
          <a:bodyPr wrap="square" rtlCol="0">
            <a:spAutoFit/>
          </a:bodyPr>
          <a:lstStyle/>
          <a:p>
            <a:pPr lvl="1" eaLnBrk="1" hangingPunct="1"/>
            <a:r>
              <a:rPr lang="zh-CN" altLang="en-US" sz="4400" b="1" dirty="0">
                <a:solidFill>
                  <a:schemeClr val="tx2"/>
                </a:solidFill>
                <a:latin typeface="微软雅黑" pitchFamily="34" charset="-122"/>
                <a:ea typeface="微软雅黑" pitchFamily="34" charset="-122"/>
              </a:rPr>
              <a:t>企业内部非结构化数据分析与项目管理优化</a:t>
            </a:r>
          </a:p>
        </p:txBody>
      </p:sp>
      <p:grpSp>
        <p:nvGrpSpPr>
          <p:cNvPr id="33" name="组合 32"/>
          <p:cNvGrpSpPr/>
          <p:nvPr/>
        </p:nvGrpSpPr>
        <p:grpSpPr>
          <a:xfrm>
            <a:off x="8862003" y="1961485"/>
            <a:ext cx="321270" cy="273291"/>
            <a:chOff x="6339462" y="3747511"/>
            <a:chExt cx="907547" cy="772010"/>
          </a:xfrm>
          <a:solidFill>
            <a:srgbClr val="1C4885"/>
          </a:solidFill>
        </p:grpSpPr>
        <p:sp>
          <p:nvSpPr>
            <p:cNvPr id="35" name="Rectangle 130"/>
            <p:cNvSpPr>
              <a:spLocks noChangeArrowheads="1"/>
            </p:cNvSpPr>
            <p:nvPr/>
          </p:nvSpPr>
          <p:spPr bwMode="auto">
            <a:xfrm>
              <a:off x="6339462" y="4489161"/>
              <a:ext cx="8815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6" name="Freeform 131"/>
            <p:cNvSpPr>
              <a:spLocks/>
            </p:cNvSpPr>
            <p:nvPr/>
          </p:nvSpPr>
          <p:spPr bwMode="auto">
            <a:xfrm>
              <a:off x="6398014" y="4350373"/>
              <a:ext cx="123608" cy="114934"/>
            </a:xfrm>
            <a:custGeom>
              <a:avLst/>
              <a:gdLst>
                <a:gd name="T0" fmla="*/ 43 w 48"/>
                <a:gd name="T1" fmla="*/ 45 h 45"/>
                <a:gd name="T2" fmla="*/ 48 w 48"/>
                <a:gd name="T3" fmla="*/ 39 h 45"/>
                <a:gd name="T4" fmla="*/ 48 w 48"/>
                <a:gd name="T5" fmla="*/ 0 h 45"/>
                <a:gd name="T6" fmla="*/ 0 w 48"/>
                <a:gd name="T7" fmla="*/ 8 h 45"/>
                <a:gd name="T8" fmla="*/ 0 w 48"/>
                <a:gd name="T9" fmla="*/ 39 h 45"/>
                <a:gd name="T10" fmla="*/ 6 w 48"/>
                <a:gd name="T11" fmla="*/ 45 h 45"/>
                <a:gd name="T12" fmla="*/ 43 w 48"/>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8" h="45">
                  <a:moveTo>
                    <a:pt x="43" y="45"/>
                  </a:moveTo>
                  <a:cubicBezTo>
                    <a:pt x="46" y="45"/>
                    <a:pt x="48" y="42"/>
                    <a:pt x="48" y="39"/>
                  </a:cubicBezTo>
                  <a:cubicBezTo>
                    <a:pt x="48" y="0"/>
                    <a:pt x="48" y="0"/>
                    <a:pt x="48" y="0"/>
                  </a:cubicBezTo>
                  <a:cubicBezTo>
                    <a:pt x="29" y="5"/>
                    <a:pt x="12" y="7"/>
                    <a:pt x="0" y="8"/>
                  </a:cubicBezTo>
                  <a:cubicBezTo>
                    <a:pt x="0" y="39"/>
                    <a:pt x="0" y="39"/>
                    <a:pt x="0" y="39"/>
                  </a:cubicBezTo>
                  <a:cubicBezTo>
                    <a:pt x="0" y="42"/>
                    <a:pt x="3" y="45"/>
                    <a:pt x="6" y="45"/>
                  </a:cubicBezTo>
                  <a:lnTo>
                    <a:pt x="43"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7" name="Freeform 132"/>
            <p:cNvSpPr>
              <a:spLocks/>
            </p:cNvSpPr>
            <p:nvPr/>
          </p:nvSpPr>
          <p:spPr bwMode="auto">
            <a:xfrm>
              <a:off x="6557403" y="4299411"/>
              <a:ext cx="122524" cy="165896"/>
            </a:xfrm>
            <a:custGeom>
              <a:avLst/>
              <a:gdLst>
                <a:gd name="T0" fmla="*/ 43 w 48"/>
                <a:gd name="T1" fmla="*/ 65 h 65"/>
                <a:gd name="T2" fmla="*/ 48 w 48"/>
                <a:gd name="T3" fmla="*/ 59 h 65"/>
                <a:gd name="T4" fmla="*/ 48 w 48"/>
                <a:gd name="T5" fmla="*/ 0 h 65"/>
                <a:gd name="T6" fmla="*/ 44 w 48"/>
                <a:gd name="T7" fmla="*/ 2 h 65"/>
                <a:gd name="T8" fmla="*/ 0 w 48"/>
                <a:gd name="T9" fmla="*/ 16 h 65"/>
                <a:gd name="T10" fmla="*/ 0 w 48"/>
                <a:gd name="T11" fmla="*/ 59 h 65"/>
                <a:gd name="T12" fmla="*/ 6 w 48"/>
                <a:gd name="T13" fmla="*/ 65 h 65"/>
                <a:gd name="T14" fmla="*/ 43 w 4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65">
                  <a:moveTo>
                    <a:pt x="43" y="65"/>
                  </a:moveTo>
                  <a:cubicBezTo>
                    <a:pt x="46" y="65"/>
                    <a:pt x="48" y="62"/>
                    <a:pt x="48" y="59"/>
                  </a:cubicBezTo>
                  <a:cubicBezTo>
                    <a:pt x="48" y="0"/>
                    <a:pt x="48" y="0"/>
                    <a:pt x="48" y="0"/>
                  </a:cubicBezTo>
                  <a:cubicBezTo>
                    <a:pt x="47" y="1"/>
                    <a:pt x="46" y="1"/>
                    <a:pt x="44" y="2"/>
                  </a:cubicBezTo>
                  <a:cubicBezTo>
                    <a:pt x="29" y="8"/>
                    <a:pt x="14" y="13"/>
                    <a:pt x="0" y="16"/>
                  </a:cubicBezTo>
                  <a:cubicBezTo>
                    <a:pt x="0" y="59"/>
                    <a:pt x="0" y="59"/>
                    <a:pt x="0" y="59"/>
                  </a:cubicBezTo>
                  <a:cubicBezTo>
                    <a:pt x="0" y="62"/>
                    <a:pt x="3" y="65"/>
                    <a:pt x="6" y="65"/>
                  </a:cubicBezTo>
                  <a:lnTo>
                    <a:pt x="43"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8" name="Freeform 133"/>
            <p:cNvSpPr>
              <a:spLocks/>
            </p:cNvSpPr>
            <p:nvPr/>
          </p:nvSpPr>
          <p:spPr bwMode="auto">
            <a:xfrm>
              <a:off x="6715709" y="4219174"/>
              <a:ext cx="123608" cy="246133"/>
            </a:xfrm>
            <a:custGeom>
              <a:avLst/>
              <a:gdLst>
                <a:gd name="T0" fmla="*/ 43 w 48"/>
                <a:gd name="T1" fmla="*/ 96 h 96"/>
                <a:gd name="T2" fmla="*/ 48 w 48"/>
                <a:gd name="T3" fmla="*/ 90 h 96"/>
                <a:gd name="T4" fmla="*/ 48 w 48"/>
                <a:gd name="T5" fmla="*/ 0 h 96"/>
                <a:gd name="T6" fmla="*/ 0 w 48"/>
                <a:gd name="T7" fmla="*/ 25 h 96"/>
                <a:gd name="T8" fmla="*/ 0 w 48"/>
                <a:gd name="T9" fmla="*/ 90 h 96"/>
                <a:gd name="T10" fmla="*/ 6 w 48"/>
                <a:gd name="T11" fmla="*/ 96 h 96"/>
                <a:gd name="T12" fmla="*/ 43 w 48"/>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8" h="96">
                  <a:moveTo>
                    <a:pt x="43" y="96"/>
                  </a:moveTo>
                  <a:cubicBezTo>
                    <a:pt x="46" y="96"/>
                    <a:pt x="48" y="93"/>
                    <a:pt x="48" y="90"/>
                  </a:cubicBezTo>
                  <a:cubicBezTo>
                    <a:pt x="48" y="0"/>
                    <a:pt x="48" y="0"/>
                    <a:pt x="48" y="0"/>
                  </a:cubicBezTo>
                  <a:cubicBezTo>
                    <a:pt x="33" y="10"/>
                    <a:pt x="17" y="18"/>
                    <a:pt x="0" y="25"/>
                  </a:cubicBezTo>
                  <a:cubicBezTo>
                    <a:pt x="0" y="90"/>
                    <a:pt x="0" y="90"/>
                    <a:pt x="0" y="90"/>
                  </a:cubicBezTo>
                  <a:cubicBezTo>
                    <a:pt x="0" y="93"/>
                    <a:pt x="3" y="96"/>
                    <a:pt x="6" y="96"/>
                  </a:cubicBezTo>
                  <a:lnTo>
                    <a:pt x="4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9" name="Freeform 134"/>
            <p:cNvSpPr>
              <a:spLocks/>
            </p:cNvSpPr>
            <p:nvPr/>
          </p:nvSpPr>
          <p:spPr bwMode="auto">
            <a:xfrm>
              <a:off x="6875099" y="4100987"/>
              <a:ext cx="123608" cy="364319"/>
            </a:xfrm>
            <a:custGeom>
              <a:avLst/>
              <a:gdLst>
                <a:gd name="T0" fmla="*/ 43 w 48"/>
                <a:gd name="T1" fmla="*/ 142 h 142"/>
                <a:gd name="T2" fmla="*/ 48 w 48"/>
                <a:gd name="T3" fmla="*/ 136 h 142"/>
                <a:gd name="T4" fmla="*/ 48 w 48"/>
                <a:gd name="T5" fmla="*/ 0 h 142"/>
                <a:gd name="T6" fmla="*/ 32 w 48"/>
                <a:gd name="T7" fmla="*/ 14 h 142"/>
                <a:gd name="T8" fmla="*/ 0 w 48"/>
                <a:gd name="T9" fmla="*/ 37 h 142"/>
                <a:gd name="T10" fmla="*/ 0 w 48"/>
                <a:gd name="T11" fmla="*/ 136 h 142"/>
                <a:gd name="T12" fmla="*/ 6 w 48"/>
                <a:gd name="T13" fmla="*/ 142 h 142"/>
                <a:gd name="T14" fmla="*/ 43 w 48"/>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42">
                  <a:moveTo>
                    <a:pt x="43" y="142"/>
                  </a:moveTo>
                  <a:cubicBezTo>
                    <a:pt x="46" y="142"/>
                    <a:pt x="48" y="139"/>
                    <a:pt x="48" y="136"/>
                  </a:cubicBezTo>
                  <a:cubicBezTo>
                    <a:pt x="48" y="0"/>
                    <a:pt x="48" y="0"/>
                    <a:pt x="48" y="0"/>
                  </a:cubicBezTo>
                  <a:cubicBezTo>
                    <a:pt x="43" y="5"/>
                    <a:pt x="37" y="10"/>
                    <a:pt x="32" y="14"/>
                  </a:cubicBezTo>
                  <a:cubicBezTo>
                    <a:pt x="21" y="23"/>
                    <a:pt x="11" y="30"/>
                    <a:pt x="0" y="37"/>
                  </a:cubicBezTo>
                  <a:cubicBezTo>
                    <a:pt x="0" y="136"/>
                    <a:pt x="0" y="136"/>
                    <a:pt x="0" y="136"/>
                  </a:cubicBezTo>
                  <a:cubicBezTo>
                    <a:pt x="0" y="139"/>
                    <a:pt x="3" y="142"/>
                    <a:pt x="6" y="142"/>
                  </a:cubicBezTo>
                  <a:lnTo>
                    <a:pt x="4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0" name="Freeform 135"/>
            <p:cNvSpPr>
              <a:spLocks/>
            </p:cNvSpPr>
            <p:nvPr/>
          </p:nvSpPr>
          <p:spPr bwMode="auto">
            <a:xfrm>
              <a:off x="7034488" y="3927502"/>
              <a:ext cx="122524" cy="537805"/>
            </a:xfrm>
            <a:custGeom>
              <a:avLst/>
              <a:gdLst>
                <a:gd name="T0" fmla="*/ 43 w 48"/>
                <a:gd name="T1" fmla="*/ 210 h 210"/>
                <a:gd name="T2" fmla="*/ 48 w 48"/>
                <a:gd name="T3" fmla="*/ 204 h 210"/>
                <a:gd name="T4" fmla="*/ 48 w 48"/>
                <a:gd name="T5" fmla="*/ 0 h 210"/>
                <a:gd name="T6" fmla="*/ 0 w 48"/>
                <a:gd name="T7" fmla="*/ 56 h 210"/>
                <a:gd name="T8" fmla="*/ 0 w 48"/>
                <a:gd name="T9" fmla="*/ 204 h 210"/>
                <a:gd name="T10" fmla="*/ 6 w 48"/>
                <a:gd name="T11" fmla="*/ 210 h 210"/>
                <a:gd name="T12" fmla="*/ 43 w 48"/>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48" h="210">
                  <a:moveTo>
                    <a:pt x="43" y="210"/>
                  </a:moveTo>
                  <a:cubicBezTo>
                    <a:pt x="46" y="210"/>
                    <a:pt x="48" y="207"/>
                    <a:pt x="48" y="204"/>
                  </a:cubicBezTo>
                  <a:cubicBezTo>
                    <a:pt x="48" y="0"/>
                    <a:pt x="48" y="0"/>
                    <a:pt x="48" y="0"/>
                  </a:cubicBezTo>
                  <a:cubicBezTo>
                    <a:pt x="33" y="20"/>
                    <a:pt x="17" y="39"/>
                    <a:pt x="0" y="56"/>
                  </a:cubicBezTo>
                  <a:cubicBezTo>
                    <a:pt x="0" y="204"/>
                    <a:pt x="0" y="204"/>
                    <a:pt x="0" y="204"/>
                  </a:cubicBezTo>
                  <a:cubicBezTo>
                    <a:pt x="0" y="207"/>
                    <a:pt x="3" y="210"/>
                    <a:pt x="6" y="210"/>
                  </a:cubicBezTo>
                  <a:lnTo>
                    <a:pt x="43"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1" name="Freeform 136"/>
            <p:cNvSpPr>
              <a:spLocks/>
            </p:cNvSpPr>
            <p:nvPr/>
          </p:nvSpPr>
          <p:spPr bwMode="auto">
            <a:xfrm>
              <a:off x="6343800" y="3747511"/>
              <a:ext cx="903209" cy="587682"/>
            </a:xfrm>
            <a:custGeom>
              <a:avLst/>
              <a:gdLst>
                <a:gd name="T0" fmla="*/ 350 w 352"/>
                <a:gd name="T1" fmla="*/ 58 h 229"/>
                <a:gd name="T2" fmla="*/ 335 w 352"/>
                <a:gd name="T3" fmla="*/ 8 h 229"/>
                <a:gd name="T4" fmla="*/ 322 w 352"/>
                <a:gd name="T5" fmla="*/ 2 h 229"/>
                <a:gd name="T6" fmla="*/ 273 w 352"/>
                <a:gd name="T7" fmla="*/ 17 h 229"/>
                <a:gd name="T8" fmla="*/ 266 w 352"/>
                <a:gd name="T9" fmla="*/ 30 h 229"/>
                <a:gd name="T10" fmla="*/ 279 w 352"/>
                <a:gd name="T11" fmla="*/ 36 h 229"/>
                <a:gd name="T12" fmla="*/ 304 w 352"/>
                <a:gd name="T13" fmla="*/ 29 h 229"/>
                <a:gd name="T14" fmla="*/ 219 w 352"/>
                <a:gd name="T15" fmla="*/ 121 h 229"/>
                <a:gd name="T16" fmla="*/ 71 w 352"/>
                <a:gd name="T17" fmla="*/ 194 h 229"/>
                <a:gd name="T18" fmla="*/ 0 w 352"/>
                <a:gd name="T19" fmla="*/ 205 h 229"/>
                <a:gd name="T20" fmla="*/ 0 w 352"/>
                <a:gd name="T21" fmla="*/ 205 h 229"/>
                <a:gd name="T22" fmla="*/ 0 w 352"/>
                <a:gd name="T23" fmla="*/ 229 h 229"/>
                <a:gd name="T24" fmla="*/ 0 w 352"/>
                <a:gd name="T25" fmla="*/ 229 h 229"/>
                <a:gd name="T26" fmla="*/ 125 w 352"/>
                <a:gd name="T27" fmla="*/ 202 h 229"/>
                <a:gd name="T28" fmla="*/ 234 w 352"/>
                <a:gd name="T29" fmla="*/ 139 h 229"/>
                <a:gd name="T30" fmla="*/ 324 w 352"/>
                <a:gd name="T31" fmla="*/ 41 h 229"/>
                <a:gd name="T32" fmla="*/ 331 w 352"/>
                <a:gd name="T33" fmla="*/ 64 h 229"/>
                <a:gd name="T34" fmla="*/ 344 w 352"/>
                <a:gd name="T35" fmla="*/ 70 h 229"/>
                <a:gd name="T36" fmla="*/ 350 w 352"/>
                <a:gd name="T37" fmla="*/ 5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2" h="229">
                  <a:moveTo>
                    <a:pt x="350" y="58"/>
                  </a:moveTo>
                  <a:cubicBezTo>
                    <a:pt x="335" y="8"/>
                    <a:pt x="335" y="8"/>
                    <a:pt x="335" y="8"/>
                  </a:cubicBezTo>
                  <a:cubicBezTo>
                    <a:pt x="333" y="3"/>
                    <a:pt x="327" y="0"/>
                    <a:pt x="322" y="2"/>
                  </a:cubicBezTo>
                  <a:cubicBezTo>
                    <a:pt x="273" y="17"/>
                    <a:pt x="273" y="17"/>
                    <a:pt x="273" y="17"/>
                  </a:cubicBezTo>
                  <a:cubicBezTo>
                    <a:pt x="268" y="19"/>
                    <a:pt x="265" y="25"/>
                    <a:pt x="266" y="30"/>
                  </a:cubicBezTo>
                  <a:cubicBezTo>
                    <a:pt x="268" y="35"/>
                    <a:pt x="274" y="38"/>
                    <a:pt x="279" y="36"/>
                  </a:cubicBezTo>
                  <a:cubicBezTo>
                    <a:pt x="304" y="29"/>
                    <a:pt x="304" y="29"/>
                    <a:pt x="304" y="29"/>
                  </a:cubicBezTo>
                  <a:cubicBezTo>
                    <a:pt x="278" y="67"/>
                    <a:pt x="249" y="97"/>
                    <a:pt x="219" y="121"/>
                  </a:cubicBezTo>
                  <a:cubicBezTo>
                    <a:pt x="166" y="163"/>
                    <a:pt x="112" y="184"/>
                    <a:pt x="71" y="194"/>
                  </a:cubicBezTo>
                  <a:cubicBezTo>
                    <a:pt x="29" y="205"/>
                    <a:pt x="1" y="205"/>
                    <a:pt x="0" y="205"/>
                  </a:cubicBezTo>
                  <a:cubicBezTo>
                    <a:pt x="0" y="205"/>
                    <a:pt x="0" y="205"/>
                    <a:pt x="0" y="205"/>
                  </a:cubicBezTo>
                  <a:cubicBezTo>
                    <a:pt x="0" y="229"/>
                    <a:pt x="0" y="229"/>
                    <a:pt x="0" y="229"/>
                  </a:cubicBezTo>
                  <a:cubicBezTo>
                    <a:pt x="0" y="229"/>
                    <a:pt x="0" y="229"/>
                    <a:pt x="0" y="229"/>
                  </a:cubicBezTo>
                  <a:cubicBezTo>
                    <a:pt x="3" y="229"/>
                    <a:pt x="56" y="229"/>
                    <a:pt x="125" y="202"/>
                  </a:cubicBezTo>
                  <a:cubicBezTo>
                    <a:pt x="159" y="189"/>
                    <a:pt x="197" y="169"/>
                    <a:pt x="234" y="139"/>
                  </a:cubicBezTo>
                  <a:cubicBezTo>
                    <a:pt x="265" y="114"/>
                    <a:pt x="296" y="82"/>
                    <a:pt x="324" y="41"/>
                  </a:cubicBezTo>
                  <a:cubicBezTo>
                    <a:pt x="331" y="64"/>
                    <a:pt x="331" y="64"/>
                    <a:pt x="331" y="64"/>
                  </a:cubicBezTo>
                  <a:cubicBezTo>
                    <a:pt x="333" y="69"/>
                    <a:pt x="339" y="72"/>
                    <a:pt x="344" y="70"/>
                  </a:cubicBezTo>
                  <a:cubicBezTo>
                    <a:pt x="349" y="69"/>
                    <a:pt x="352" y="63"/>
                    <a:pt x="35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2" name="Freeform 137"/>
            <p:cNvSpPr>
              <a:spLocks/>
            </p:cNvSpPr>
            <p:nvPr/>
          </p:nvSpPr>
          <p:spPr bwMode="auto">
            <a:xfrm>
              <a:off x="6375243" y="3837506"/>
              <a:ext cx="217941" cy="353477"/>
            </a:xfrm>
            <a:custGeom>
              <a:avLst/>
              <a:gdLst>
                <a:gd name="T0" fmla="*/ 57 w 85"/>
                <a:gd name="T1" fmla="*/ 104 h 138"/>
                <a:gd name="T2" fmla="*/ 45 w 85"/>
                <a:gd name="T3" fmla="*/ 108 h 138"/>
                <a:gd name="T4" fmla="*/ 30 w 85"/>
                <a:gd name="T5" fmla="*/ 105 h 138"/>
                <a:gd name="T6" fmla="*/ 20 w 85"/>
                <a:gd name="T7" fmla="*/ 100 h 138"/>
                <a:gd name="T8" fmla="*/ 19 w 85"/>
                <a:gd name="T9" fmla="*/ 98 h 138"/>
                <a:gd name="T10" fmla="*/ 19 w 85"/>
                <a:gd name="T11" fmla="*/ 98 h 138"/>
                <a:gd name="T12" fmla="*/ 19 w 85"/>
                <a:gd name="T13" fmla="*/ 98 h 138"/>
                <a:gd name="T14" fmla="*/ 19 w 85"/>
                <a:gd name="T15" fmla="*/ 97 h 138"/>
                <a:gd name="T16" fmla="*/ 13 w 85"/>
                <a:gd name="T17" fmla="*/ 94 h 138"/>
                <a:gd name="T18" fmla="*/ 3 w 85"/>
                <a:gd name="T19" fmla="*/ 101 h 138"/>
                <a:gd name="T20" fmla="*/ 3 w 85"/>
                <a:gd name="T21" fmla="*/ 109 h 138"/>
                <a:gd name="T22" fmla="*/ 33 w 85"/>
                <a:gd name="T23" fmla="*/ 125 h 138"/>
                <a:gd name="T24" fmla="*/ 33 w 85"/>
                <a:gd name="T25" fmla="*/ 135 h 138"/>
                <a:gd name="T26" fmla="*/ 36 w 85"/>
                <a:gd name="T27" fmla="*/ 138 h 138"/>
                <a:gd name="T28" fmla="*/ 46 w 85"/>
                <a:gd name="T29" fmla="*/ 138 h 138"/>
                <a:gd name="T30" fmla="*/ 49 w 85"/>
                <a:gd name="T31" fmla="*/ 135 h 138"/>
                <a:gd name="T32" fmla="*/ 49 w 85"/>
                <a:gd name="T33" fmla="*/ 126 h 138"/>
                <a:gd name="T34" fmla="*/ 72 w 85"/>
                <a:gd name="T35" fmla="*/ 118 h 138"/>
                <a:gd name="T36" fmla="*/ 81 w 85"/>
                <a:gd name="T37" fmla="*/ 86 h 138"/>
                <a:gd name="T38" fmla="*/ 49 w 85"/>
                <a:gd name="T39" fmla="*/ 62 h 138"/>
                <a:gd name="T40" fmla="*/ 47 w 85"/>
                <a:gd name="T41" fmla="*/ 61 h 138"/>
                <a:gd name="T42" fmla="*/ 35 w 85"/>
                <a:gd name="T43" fmla="*/ 56 h 138"/>
                <a:gd name="T44" fmla="*/ 34 w 85"/>
                <a:gd name="T45" fmla="*/ 56 h 138"/>
                <a:gd name="T46" fmla="*/ 25 w 85"/>
                <a:gd name="T47" fmla="*/ 49 h 138"/>
                <a:gd name="T48" fmla="*/ 27 w 85"/>
                <a:gd name="T49" fmla="*/ 36 h 138"/>
                <a:gd name="T50" fmla="*/ 41 w 85"/>
                <a:gd name="T51" fmla="*/ 31 h 138"/>
                <a:gd name="T52" fmla="*/ 51 w 85"/>
                <a:gd name="T53" fmla="*/ 32 h 138"/>
                <a:gd name="T54" fmla="*/ 61 w 85"/>
                <a:gd name="T55" fmla="*/ 39 h 138"/>
                <a:gd name="T56" fmla="*/ 62 w 85"/>
                <a:gd name="T57" fmla="*/ 40 h 138"/>
                <a:gd name="T58" fmla="*/ 62 w 85"/>
                <a:gd name="T59" fmla="*/ 40 h 138"/>
                <a:gd name="T60" fmla="*/ 62 w 85"/>
                <a:gd name="T61" fmla="*/ 41 h 138"/>
                <a:gd name="T62" fmla="*/ 68 w 85"/>
                <a:gd name="T63" fmla="*/ 44 h 138"/>
                <a:gd name="T64" fmla="*/ 78 w 85"/>
                <a:gd name="T65" fmla="*/ 38 h 138"/>
                <a:gd name="T66" fmla="*/ 78 w 85"/>
                <a:gd name="T67" fmla="*/ 29 h 138"/>
                <a:gd name="T68" fmla="*/ 56 w 85"/>
                <a:gd name="T69" fmla="*/ 14 h 138"/>
                <a:gd name="T70" fmla="*/ 49 w 85"/>
                <a:gd name="T71" fmla="*/ 13 h 138"/>
                <a:gd name="T72" fmla="*/ 49 w 85"/>
                <a:gd name="T73" fmla="*/ 3 h 138"/>
                <a:gd name="T74" fmla="*/ 46 w 85"/>
                <a:gd name="T75" fmla="*/ 0 h 138"/>
                <a:gd name="T76" fmla="*/ 36 w 85"/>
                <a:gd name="T77" fmla="*/ 0 h 138"/>
                <a:gd name="T78" fmla="*/ 33 w 85"/>
                <a:gd name="T79" fmla="*/ 3 h 138"/>
                <a:gd name="T80" fmla="*/ 33 w 85"/>
                <a:gd name="T81" fmla="*/ 13 h 138"/>
                <a:gd name="T82" fmla="*/ 12 w 85"/>
                <a:gd name="T83" fmla="*/ 24 h 138"/>
                <a:gd name="T84" fmla="*/ 5 w 85"/>
                <a:gd name="T85" fmla="*/ 56 h 138"/>
                <a:gd name="T86" fmla="*/ 17 w 85"/>
                <a:gd name="T87" fmla="*/ 68 h 138"/>
                <a:gd name="T88" fmla="*/ 47 w 85"/>
                <a:gd name="T89" fmla="*/ 83 h 138"/>
                <a:gd name="T90" fmla="*/ 51 w 85"/>
                <a:gd name="T91" fmla="*/ 85 h 138"/>
                <a:gd name="T92" fmla="*/ 59 w 85"/>
                <a:gd name="T93" fmla="*/ 92 h 138"/>
                <a:gd name="T94" fmla="*/ 57 w 85"/>
                <a:gd name="T95"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138">
                  <a:moveTo>
                    <a:pt x="57" y="104"/>
                  </a:moveTo>
                  <a:cubicBezTo>
                    <a:pt x="54" y="107"/>
                    <a:pt x="50" y="108"/>
                    <a:pt x="45" y="108"/>
                  </a:cubicBezTo>
                  <a:cubicBezTo>
                    <a:pt x="40" y="108"/>
                    <a:pt x="35" y="107"/>
                    <a:pt x="30" y="105"/>
                  </a:cubicBezTo>
                  <a:cubicBezTo>
                    <a:pt x="27" y="104"/>
                    <a:pt x="23" y="102"/>
                    <a:pt x="20" y="100"/>
                  </a:cubicBezTo>
                  <a:cubicBezTo>
                    <a:pt x="20" y="99"/>
                    <a:pt x="20" y="99"/>
                    <a:pt x="19" y="98"/>
                  </a:cubicBezTo>
                  <a:cubicBezTo>
                    <a:pt x="19" y="98"/>
                    <a:pt x="19" y="98"/>
                    <a:pt x="19" y="98"/>
                  </a:cubicBezTo>
                  <a:cubicBezTo>
                    <a:pt x="19" y="98"/>
                    <a:pt x="19" y="98"/>
                    <a:pt x="19" y="98"/>
                  </a:cubicBezTo>
                  <a:cubicBezTo>
                    <a:pt x="19" y="97"/>
                    <a:pt x="19" y="97"/>
                    <a:pt x="19" y="97"/>
                  </a:cubicBezTo>
                  <a:cubicBezTo>
                    <a:pt x="17" y="95"/>
                    <a:pt x="15" y="94"/>
                    <a:pt x="13" y="94"/>
                  </a:cubicBezTo>
                  <a:cubicBezTo>
                    <a:pt x="9" y="94"/>
                    <a:pt x="5" y="97"/>
                    <a:pt x="3" y="101"/>
                  </a:cubicBezTo>
                  <a:cubicBezTo>
                    <a:pt x="1" y="104"/>
                    <a:pt x="1" y="107"/>
                    <a:pt x="3" y="109"/>
                  </a:cubicBezTo>
                  <a:cubicBezTo>
                    <a:pt x="8" y="118"/>
                    <a:pt x="21" y="123"/>
                    <a:pt x="33" y="125"/>
                  </a:cubicBezTo>
                  <a:cubicBezTo>
                    <a:pt x="33" y="135"/>
                    <a:pt x="33" y="135"/>
                    <a:pt x="33" y="135"/>
                  </a:cubicBezTo>
                  <a:cubicBezTo>
                    <a:pt x="33" y="137"/>
                    <a:pt x="35" y="138"/>
                    <a:pt x="36" y="138"/>
                  </a:cubicBezTo>
                  <a:cubicBezTo>
                    <a:pt x="46" y="138"/>
                    <a:pt x="46" y="138"/>
                    <a:pt x="46" y="138"/>
                  </a:cubicBezTo>
                  <a:cubicBezTo>
                    <a:pt x="47" y="138"/>
                    <a:pt x="49" y="137"/>
                    <a:pt x="49" y="135"/>
                  </a:cubicBezTo>
                  <a:cubicBezTo>
                    <a:pt x="49" y="126"/>
                    <a:pt x="49" y="126"/>
                    <a:pt x="49" y="126"/>
                  </a:cubicBezTo>
                  <a:cubicBezTo>
                    <a:pt x="59" y="125"/>
                    <a:pt x="67" y="122"/>
                    <a:pt x="72" y="118"/>
                  </a:cubicBezTo>
                  <a:cubicBezTo>
                    <a:pt x="81" y="109"/>
                    <a:pt x="85" y="97"/>
                    <a:pt x="81" y="86"/>
                  </a:cubicBezTo>
                  <a:cubicBezTo>
                    <a:pt x="77" y="74"/>
                    <a:pt x="61" y="67"/>
                    <a:pt x="49" y="62"/>
                  </a:cubicBezTo>
                  <a:cubicBezTo>
                    <a:pt x="47" y="61"/>
                    <a:pt x="47" y="61"/>
                    <a:pt x="47" y="61"/>
                  </a:cubicBezTo>
                  <a:cubicBezTo>
                    <a:pt x="43" y="59"/>
                    <a:pt x="37" y="57"/>
                    <a:pt x="35" y="56"/>
                  </a:cubicBezTo>
                  <a:cubicBezTo>
                    <a:pt x="34" y="56"/>
                    <a:pt x="34" y="56"/>
                    <a:pt x="34" y="56"/>
                  </a:cubicBezTo>
                  <a:cubicBezTo>
                    <a:pt x="30" y="54"/>
                    <a:pt x="27" y="52"/>
                    <a:pt x="25" y="49"/>
                  </a:cubicBezTo>
                  <a:cubicBezTo>
                    <a:pt x="23" y="45"/>
                    <a:pt x="23" y="39"/>
                    <a:pt x="27" y="36"/>
                  </a:cubicBezTo>
                  <a:cubicBezTo>
                    <a:pt x="32" y="32"/>
                    <a:pt x="37" y="31"/>
                    <a:pt x="41" y="31"/>
                  </a:cubicBezTo>
                  <a:cubicBezTo>
                    <a:pt x="44" y="31"/>
                    <a:pt x="48" y="31"/>
                    <a:pt x="51" y="32"/>
                  </a:cubicBezTo>
                  <a:cubicBezTo>
                    <a:pt x="54" y="33"/>
                    <a:pt x="58" y="36"/>
                    <a:pt x="61" y="39"/>
                  </a:cubicBezTo>
                  <a:cubicBezTo>
                    <a:pt x="61" y="39"/>
                    <a:pt x="61" y="39"/>
                    <a:pt x="62" y="40"/>
                  </a:cubicBezTo>
                  <a:cubicBezTo>
                    <a:pt x="62" y="40"/>
                    <a:pt x="62" y="40"/>
                    <a:pt x="62" y="40"/>
                  </a:cubicBezTo>
                  <a:cubicBezTo>
                    <a:pt x="62" y="41"/>
                    <a:pt x="62" y="41"/>
                    <a:pt x="62" y="41"/>
                  </a:cubicBezTo>
                  <a:cubicBezTo>
                    <a:pt x="64" y="43"/>
                    <a:pt x="66" y="44"/>
                    <a:pt x="68" y="44"/>
                  </a:cubicBezTo>
                  <a:cubicBezTo>
                    <a:pt x="72" y="44"/>
                    <a:pt x="76" y="41"/>
                    <a:pt x="78" y="38"/>
                  </a:cubicBezTo>
                  <a:cubicBezTo>
                    <a:pt x="80" y="35"/>
                    <a:pt x="80" y="32"/>
                    <a:pt x="78" y="29"/>
                  </a:cubicBezTo>
                  <a:cubicBezTo>
                    <a:pt x="74" y="22"/>
                    <a:pt x="64" y="17"/>
                    <a:pt x="56" y="14"/>
                  </a:cubicBezTo>
                  <a:cubicBezTo>
                    <a:pt x="54" y="14"/>
                    <a:pt x="51" y="13"/>
                    <a:pt x="49" y="13"/>
                  </a:cubicBezTo>
                  <a:cubicBezTo>
                    <a:pt x="49" y="3"/>
                    <a:pt x="49" y="3"/>
                    <a:pt x="49" y="3"/>
                  </a:cubicBezTo>
                  <a:cubicBezTo>
                    <a:pt x="49" y="1"/>
                    <a:pt x="47" y="0"/>
                    <a:pt x="46" y="0"/>
                  </a:cubicBezTo>
                  <a:cubicBezTo>
                    <a:pt x="36" y="0"/>
                    <a:pt x="36" y="0"/>
                    <a:pt x="36" y="0"/>
                  </a:cubicBezTo>
                  <a:cubicBezTo>
                    <a:pt x="35" y="0"/>
                    <a:pt x="33" y="1"/>
                    <a:pt x="33" y="3"/>
                  </a:cubicBezTo>
                  <a:cubicBezTo>
                    <a:pt x="33" y="13"/>
                    <a:pt x="33" y="13"/>
                    <a:pt x="33" y="13"/>
                  </a:cubicBezTo>
                  <a:cubicBezTo>
                    <a:pt x="25" y="15"/>
                    <a:pt x="17" y="18"/>
                    <a:pt x="12" y="24"/>
                  </a:cubicBezTo>
                  <a:cubicBezTo>
                    <a:pt x="3" y="32"/>
                    <a:pt x="0" y="45"/>
                    <a:pt x="5" y="56"/>
                  </a:cubicBezTo>
                  <a:cubicBezTo>
                    <a:pt x="8" y="62"/>
                    <a:pt x="12" y="66"/>
                    <a:pt x="17" y="68"/>
                  </a:cubicBezTo>
                  <a:cubicBezTo>
                    <a:pt x="20" y="70"/>
                    <a:pt x="38" y="79"/>
                    <a:pt x="47" y="83"/>
                  </a:cubicBezTo>
                  <a:cubicBezTo>
                    <a:pt x="51" y="85"/>
                    <a:pt x="51" y="85"/>
                    <a:pt x="51" y="85"/>
                  </a:cubicBezTo>
                  <a:cubicBezTo>
                    <a:pt x="55" y="87"/>
                    <a:pt x="58" y="89"/>
                    <a:pt x="59" y="92"/>
                  </a:cubicBezTo>
                  <a:cubicBezTo>
                    <a:pt x="61" y="96"/>
                    <a:pt x="60" y="102"/>
                    <a:pt x="5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43" name="组合 42"/>
          <p:cNvGrpSpPr/>
          <p:nvPr/>
        </p:nvGrpSpPr>
        <p:grpSpPr>
          <a:xfrm>
            <a:off x="8864650" y="4625863"/>
            <a:ext cx="317815" cy="274058"/>
            <a:chOff x="3548515" y="964154"/>
            <a:chExt cx="897787" cy="774179"/>
          </a:xfrm>
          <a:solidFill>
            <a:srgbClr val="1C4885"/>
          </a:solidFill>
        </p:grpSpPr>
        <p:sp>
          <p:nvSpPr>
            <p:cNvPr id="44" name="Freeform 222"/>
            <p:cNvSpPr>
              <a:spLocks/>
            </p:cNvSpPr>
            <p:nvPr/>
          </p:nvSpPr>
          <p:spPr bwMode="auto">
            <a:xfrm>
              <a:off x="3548515" y="964154"/>
              <a:ext cx="897787" cy="774179"/>
            </a:xfrm>
            <a:custGeom>
              <a:avLst/>
              <a:gdLst>
                <a:gd name="T0" fmla="*/ 28 w 828"/>
                <a:gd name="T1" fmla="*/ 686 h 714"/>
                <a:gd name="T2" fmla="*/ 28 w 828"/>
                <a:gd name="T3" fmla="*/ 605 h 714"/>
                <a:gd name="T4" fmla="*/ 66 w 828"/>
                <a:gd name="T5" fmla="*/ 605 h 714"/>
                <a:gd name="T6" fmla="*/ 66 w 828"/>
                <a:gd name="T7" fmla="*/ 577 h 714"/>
                <a:gd name="T8" fmla="*/ 28 w 828"/>
                <a:gd name="T9" fmla="*/ 577 h 714"/>
                <a:gd name="T10" fmla="*/ 28 w 828"/>
                <a:gd name="T11" fmla="*/ 435 h 714"/>
                <a:gd name="T12" fmla="*/ 66 w 828"/>
                <a:gd name="T13" fmla="*/ 435 h 714"/>
                <a:gd name="T14" fmla="*/ 66 w 828"/>
                <a:gd name="T15" fmla="*/ 407 h 714"/>
                <a:gd name="T16" fmla="*/ 28 w 828"/>
                <a:gd name="T17" fmla="*/ 407 h 714"/>
                <a:gd name="T18" fmla="*/ 28 w 828"/>
                <a:gd name="T19" fmla="*/ 265 h 714"/>
                <a:gd name="T20" fmla="*/ 66 w 828"/>
                <a:gd name="T21" fmla="*/ 265 h 714"/>
                <a:gd name="T22" fmla="*/ 66 w 828"/>
                <a:gd name="T23" fmla="*/ 236 h 714"/>
                <a:gd name="T24" fmla="*/ 28 w 828"/>
                <a:gd name="T25" fmla="*/ 236 h 714"/>
                <a:gd name="T26" fmla="*/ 28 w 828"/>
                <a:gd name="T27" fmla="*/ 94 h 714"/>
                <a:gd name="T28" fmla="*/ 66 w 828"/>
                <a:gd name="T29" fmla="*/ 94 h 714"/>
                <a:gd name="T30" fmla="*/ 66 w 828"/>
                <a:gd name="T31" fmla="*/ 66 h 714"/>
                <a:gd name="T32" fmla="*/ 28 w 828"/>
                <a:gd name="T33" fmla="*/ 66 h 714"/>
                <a:gd name="T34" fmla="*/ 28 w 828"/>
                <a:gd name="T35" fmla="*/ 0 h 714"/>
                <a:gd name="T36" fmla="*/ 0 w 828"/>
                <a:gd name="T37" fmla="*/ 0 h 714"/>
                <a:gd name="T38" fmla="*/ 0 w 828"/>
                <a:gd name="T39" fmla="*/ 714 h 714"/>
                <a:gd name="T40" fmla="*/ 828 w 828"/>
                <a:gd name="T41" fmla="*/ 714 h 714"/>
                <a:gd name="T42" fmla="*/ 828 w 828"/>
                <a:gd name="T43" fmla="*/ 686 h 714"/>
                <a:gd name="T44" fmla="*/ 28 w 828"/>
                <a:gd name="T45" fmla="*/ 686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8" h="714">
                  <a:moveTo>
                    <a:pt x="28" y="686"/>
                  </a:moveTo>
                  <a:lnTo>
                    <a:pt x="28" y="605"/>
                  </a:lnTo>
                  <a:lnTo>
                    <a:pt x="66" y="605"/>
                  </a:lnTo>
                  <a:lnTo>
                    <a:pt x="66" y="577"/>
                  </a:lnTo>
                  <a:lnTo>
                    <a:pt x="28" y="577"/>
                  </a:lnTo>
                  <a:lnTo>
                    <a:pt x="28" y="435"/>
                  </a:lnTo>
                  <a:lnTo>
                    <a:pt x="66" y="435"/>
                  </a:lnTo>
                  <a:lnTo>
                    <a:pt x="66" y="407"/>
                  </a:lnTo>
                  <a:lnTo>
                    <a:pt x="28" y="407"/>
                  </a:lnTo>
                  <a:lnTo>
                    <a:pt x="28" y="265"/>
                  </a:lnTo>
                  <a:lnTo>
                    <a:pt x="66" y="265"/>
                  </a:lnTo>
                  <a:lnTo>
                    <a:pt x="66" y="236"/>
                  </a:lnTo>
                  <a:lnTo>
                    <a:pt x="28" y="236"/>
                  </a:lnTo>
                  <a:lnTo>
                    <a:pt x="28" y="94"/>
                  </a:lnTo>
                  <a:lnTo>
                    <a:pt x="66" y="94"/>
                  </a:lnTo>
                  <a:lnTo>
                    <a:pt x="66" y="66"/>
                  </a:lnTo>
                  <a:lnTo>
                    <a:pt x="28" y="66"/>
                  </a:lnTo>
                  <a:lnTo>
                    <a:pt x="28" y="0"/>
                  </a:lnTo>
                  <a:lnTo>
                    <a:pt x="0" y="0"/>
                  </a:lnTo>
                  <a:lnTo>
                    <a:pt x="0" y="714"/>
                  </a:lnTo>
                  <a:lnTo>
                    <a:pt x="828" y="714"/>
                  </a:lnTo>
                  <a:lnTo>
                    <a:pt x="828" y="686"/>
                  </a:lnTo>
                  <a:lnTo>
                    <a:pt x="28" y="6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5" name="Freeform 223"/>
            <p:cNvSpPr>
              <a:spLocks/>
            </p:cNvSpPr>
            <p:nvPr/>
          </p:nvSpPr>
          <p:spPr bwMode="auto">
            <a:xfrm>
              <a:off x="3681882" y="1381603"/>
              <a:ext cx="125777" cy="303599"/>
            </a:xfrm>
            <a:custGeom>
              <a:avLst/>
              <a:gdLst>
                <a:gd name="T0" fmla="*/ 6 w 49"/>
                <a:gd name="T1" fmla="*/ 118 h 118"/>
                <a:gd name="T2" fmla="*/ 43 w 49"/>
                <a:gd name="T3" fmla="*/ 118 h 118"/>
                <a:gd name="T4" fmla="*/ 49 w 49"/>
                <a:gd name="T5" fmla="*/ 112 h 118"/>
                <a:gd name="T6" fmla="*/ 49 w 49"/>
                <a:gd name="T7" fmla="*/ 6 h 118"/>
                <a:gd name="T8" fmla="*/ 43 w 49"/>
                <a:gd name="T9" fmla="*/ 0 h 118"/>
                <a:gd name="T10" fmla="*/ 6 w 49"/>
                <a:gd name="T11" fmla="*/ 0 h 118"/>
                <a:gd name="T12" fmla="*/ 0 w 49"/>
                <a:gd name="T13" fmla="*/ 6 h 118"/>
                <a:gd name="T14" fmla="*/ 0 w 49"/>
                <a:gd name="T15" fmla="*/ 112 h 118"/>
                <a:gd name="T16" fmla="*/ 6 w 49"/>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18">
                  <a:moveTo>
                    <a:pt x="6" y="118"/>
                  </a:moveTo>
                  <a:cubicBezTo>
                    <a:pt x="43" y="118"/>
                    <a:pt x="43" y="118"/>
                    <a:pt x="43" y="118"/>
                  </a:cubicBezTo>
                  <a:cubicBezTo>
                    <a:pt x="46" y="118"/>
                    <a:pt x="49" y="115"/>
                    <a:pt x="49" y="112"/>
                  </a:cubicBezTo>
                  <a:cubicBezTo>
                    <a:pt x="49" y="6"/>
                    <a:pt x="49" y="6"/>
                    <a:pt x="49" y="6"/>
                  </a:cubicBezTo>
                  <a:cubicBezTo>
                    <a:pt x="49" y="3"/>
                    <a:pt x="46" y="0"/>
                    <a:pt x="43" y="0"/>
                  </a:cubicBezTo>
                  <a:cubicBezTo>
                    <a:pt x="6" y="0"/>
                    <a:pt x="6" y="0"/>
                    <a:pt x="6" y="0"/>
                  </a:cubicBezTo>
                  <a:cubicBezTo>
                    <a:pt x="3" y="0"/>
                    <a:pt x="0" y="3"/>
                    <a:pt x="0" y="6"/>
                  </a:cubicBezTo>
                  <a:cubicBezTo>
                    <a:pt x="0" y="112"/>
                    <a:pt x="0" y="112"/>
                    <a:pt x="0" y="112"/>
                  </a:cubicBezTo>
                  <a:cubicBezTo>
                    <a:pt x="0" y="115"/>
                    <a:pt x="3" y="118"/>
                    <a:pt x="6"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6" name="Freeform 224"/>
            <p:cNvSpPr>
              <a:spLocks/>
            </p:cNvSpPr>
            <p:nvPr/>
          </p:nvSpPr>
          <p:spPr bwMode="auto">
            <a:xfrm>
              <a:off x="3879222" y="1274259"/>
              <a:ext cx="123608" cy="410944"/>
            </a:xfrm>
            <a:custGeom>
              <a:avLst/>
              <a:gdLst>
                <a:gd name="T0" fmla="*/ 5 w 48"/>
                <a:gd name="T1" fmla="*/ 160 h 160"/>
                <a:gd name="T2" fmla="*/ 43 w 48"/>
                <a:gd name="T3" fmla="*/ 160 h 160"/>
                <a:gd name="T4" fmla="*/ 48 w 48"/>
                <a:gd name="T5" fmla="*/ 154 h 160"/>
                <a:gd name="T6" fmla="*/ 48 w 48"/>
                <a:gd name="T7" fmla="*/ 6 h 160"/>
                <a:gd name="T8" fmla="*/ 43 w 48"/>
                <a:gd name="T9" fmla="*/ 0 h 160"/>
                <a:gd name="T10" fmla="*/ 5 w 48"/>
                <a:gd name="T11" fmla="*/ 0 h 160"/>
                <a:gd name="T12" fmla="*/ 0 w 48"/>
                <a:gd name="T13" fmla="*/ 6 h 160"/>
                <a:gd name="T14" fmla="*/ 0 w 48"/>
                <a:gd name="T15" fmla="*/ 154 h 160"/>
                <a:gd name="T16" fmla="*/ 5 w 48"/>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0">
                  <a:moveTo>
                    <a:pt x="5" y="160"/>
                  </a:moveTo>
                  <a:cubicBezTo>
                    <a:pt x="43" y="160"/>
                    <a:pt x="43" y="160"/>
                    <a:pt x="43" y="160"/>
                  </a:cubicBezTo>
                  <a:cubicBezTo>
                    <a:pt x="46" y="160"/>
                    <a:pt x="48" y="157"/>
                    <a:pt x="48" y="154"/>
                  </a:cubicBezTo>
                  <a:cubicBezTo>
                    <a:pt x="48" y="6"/>
                    <a:pt x="48" y="6"/>
                    <a:pt x="48" y="6"/>
                  </a:cubicBezTo>
                  <a:cubicBezTo>
                    <a:pt x="48" y="2"/>
                    <a:pt x="46" y="0"/>
                    <a:pt x="43" y="0"/>
                  </a:cubicBezTo>
                  <a:cubicBezTo>
                    <a:pt x="5" y="0"/>
                    <a:pt x="5" y="0"/>
                    <a:pt x="5" y="0"/>
                  </a:cubicBezTo>
                  <a:cubicBezTo>
                    <a:pt x="2" y="0"/>
                    <a:pt x="0" y="2"/>
                    <a:pt x="0" y="6"/>
                  </a:cubicBezTo>
                  <a:cubicBezTo>
                    <a:pt x="0" y="154"/>
                    <a:pt x="0" y="154"/>
                    <a:pt x="0" y="154"/>
                  </a:cubicBezTo>
                  <a:cubicBezTo>
                    <a:pt x="0" y="157"/>
                    <a:pt x="2" y="160"/>
                    <a:pt x="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7" name="Freeform 225"/>
            <p:cNvSpPr>
              <a:spLocks/>
            </p:cNvSpPr>
            <p:nvPr/>
          </p:nvSpPr>
          <p:spPr bwMode="auto">
            <a:xfrm>
              <a:off x="4074393" y="1166915"/>
              <a:ext cx="125777" cy="518288"/>
            </a:xfrm>
            <a:custGeom>
              <a:avLst/>
              <a:gdLst>
                <a:gd name="T0" fmla="*/ 6 w 49"/>
                <a:gd name="T1" fmla="*/ 202 h 202"/>
                <a:gd name="T2" fmla="*/ 43 w 49"/>
                <a:gd name="T3" fmla="*/ 202 h 202"/>
                <a:gd name="T4" fmla="*/ 49 w 49"/>
                <a:gd name="T5" fmla="*/ 196 h 202"/>
                <a:gd name="T6" fmla="*/ 49 w 49"/>
                <a:gd name="T7" fmla="*/ 5 h 202"/>
                <a:gd name="T8" fmla="*/ 43 w 49"/>
                <a:gd name="T9" fmla="*/ 0 h 202"/>
                <a:gd name="T10" fmla="*/ 6 w 49"/>
                <a:gd name="T11" fmla="*/ 0 h 202"/>
                <a:gd name="T12" fmla="*/ 0 w 49"/>
                <a:gd name="T13" fmla="*/ 5 h 202"/>
                <a:gd name="T14" fmla="*/ 0 w 49"/>
                <a:gd name="T15" fmla="*/ 196 h 202"/>
                <a:gd name="T16" fmla="*/ 6 w 49"/>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2">
                  <a:moveTo>
                    <a:pt x="6" y="202"/>
                  </a:moveTo>
                  <a:cubicBezTo>
                    <a:pt x="43" y="202"/>
                    <a:pt x="43" y="202"/>
                    <a:pt x="43" y="202"/>
                  </a:cubicBezTo>
                  <a:cubicBezTo>
                    <a:pt x="46" y="202"/>
                    <a:pt x="49" y="199"/>
                    <a:pt x="49" y="196"/>
                  </a:cubicBezTo>
                  <a:cubicBezTo>
                    <a:pt x="49" y="5"/>
                    <a:pt x="49" y="5"/>
                    <a:pt x="49" y="5"/>
                  </a:cubicBezTo>
                  <a:cubicBezTo>
                    <a:pt x="49" y="2"/>
                    <a:pt x="46" y="0"/>
                    <a:pt x="43" y="0"/>
                  </a:cubicBezTo>
                  <a:cubicBezTo>
                    <a:pt x="6" y="0"/>
                    <a:pt x="6" y="0"/>
                    <a:pt x="6" y="0"/>
                  </a:cubicBezTo>
                  <a:cubicBezTo>
                    <a:pt x="3" y="0"/>
                    <a:pt x="0" y="2"/>
                    <a:pt x="0" y="5"/>
                  </a:cubicBezTo>
                  <a:cubicBezTo>
                    <a:pt x="0" y="196"/>
                    <a:pt x="0" y="196"/>
                    <a:pt x="0" y="196"/>
                  </a:cubicBezTo>
                  <a:cubicBezTo>
                    <a:pt x="0" y="199"/>
                    <a:pt x="3" y="202"/>
                    <a:pt x="6"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8" name="Freeform 226"/>
            <p:cNvSpPr>
              <a:spLocks/>
            </p:cNvSpPr>
            <p:nvPr/>
          </p:nvSpPr>
          <p:spPr bwMode="auto">
            <a:xfrm>
              <a:off x="4271732" y="1058486"/>
              <a:ext cx="125777" cy="626716"/>
            </a:xfrm>
            <a:custGeom>
              <a:avLst/>
              <a:gdLst>
                <a:gd name="T0" fmla="*/ 6 w 49"/>
                <a:gd name="T1" fmla="*/ 244 h 244"/>
                <a:gd name="T2" fmla="*/ 43 w 49"/>
                <a:gd name="T3" fmla="*/ 244 h 244"/>
                <a:gd name="T4" fmla="*/ 49 w 49"/>
                <a:gd name="T5" fmla="*/ 238 h 244"/>
                <a:gd name="T6" fmla="*/ 49 w 49"/>
                <a:gd name="T7" fmla="*/ 5 h 244"/>
                <a:gd name="T8" fmla="*/ 43 w 49"/>
                <a:gd name="T9" fmla="*/ 0 h 244"/>
                <a:gd name="T10" fmla="*/ 6 w 49"/>
                <a:gd name="T11" fmla="*/ 0 h 244"/>
                <a:gd name="T12" fmla="*/ 0 w 49"/>
                <a:gd name="T13" fmla="*/ 5 h 244"/>
                <a:gd name="T14" fmla="*/ 0 w 49"/>
                <a:gd name="T15" fmla="*/ 238 h 244"/>
                <a:gd name="T16" fmla="*/ 6 w 4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4">
                  <a:moveTo>
                    <a:pt x="6" y="244"/>
                  </a:moveTo>
                  <a:cubicBezTo>
                    <a:pt x="43" y="244"/>
                    <a:pt x="43" y="244"/>
                    <a:pt x="43" y="244"/>
                  </a:cubicBezTo>
                  <a:cubicBezTo>
                    <a:pt x="46" y="244"/>
                    <a:pt x="49" y="241"/>
                    <a:pt x="49" y="238"/>
                  </a:cubicBezTo>
                  <a:cubicBezTo>
                    <a:pt x="49" y="5"/>
                    <a:pt x="49" y="5"/>
                    <a:pt x="49" y="5"/>
                  </a:cubicBezTo>
                  <a:cubicBezTo>
                    <a:pt x="49" y="2"/>
                    <a:pt x="46" y="0"/>
                    <a:pt x="43" y="0"/>
                  </a:cubicBezTo>
                  <a:cubicBezTo>
                    <a:pt x="6" y="0"/>
                    <a:pt x="6" y="0"/>
                    <a:pt x="6" y="0"/>
                  </a:cubicBezTo>
                  <a:cubicBezTo>
                    <a:pt x="3" y="0"/>
                    <a:pt x="0" y="2"/>
                    <a:pt x="0" y="5"/>
                  </a:cubicBezTo>
                  <a:cubicBezTo>
                    <a:pt x="0" y="238"/>
                    <a:pt x="0" y="238"/>
                    <a:pt x="0" y="238"/>
                  </a:cubicBezTo>
                  <a:cubicBezTo>
                    <a:pt x="0" y="241"/>
                    <a:pt x="3" y="244"/>
                    <a:pt x="6"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58" name="组合 57"/>
          <p:cNvGrpSpPr/>
          <p:nvPr/>
        </p:nvGrpSpPr>
        <p:grpSpPr>
          <a:xfrm>
            <a:off x="10113667" y="2434379"/>
            <a:ext cx="326646" cy="324178"/>
            <a:chOff x="7078908" y="5461438"/>
            <a:chExt cx="430461" cy="427208"/>
          </a:xfrm>
          <a:solidFill>
            <a:srgbClr val="1C4885"/>
          </a:solidFill>
        </p:grpSpPr>
        <p:sp>
          <p:nvSpPr>
            <p:cNvPr id="59" name="Freeform 236"/>
            <p:cNvSpPr>
              <a:spLocks/>
            </p:cNvSpPr>
            <p:nvPr/>
          </p:nvSpPr>
          <p:spPr bwMode="auto">
            <a:xfrm>
              <a:off x="7078908" y="5461438"/>
              <a:ext cx="418534" cy="417450"/>
            </a:xfrm>
            <a:custGeom>
              <a:avLst/>
              <a:gdLst>
                <a:gd name="T0" fmla="*/ 84 w 163"/>
                <a:gd name="T1" fmla="*/ 129 h 163"/>
                <a:gd name="T2" fmla="*/ 46 w 163"/>
                <a:gd name="T3" fmla="*/ 50 h 163"/>
                <a:gd name="T4" fmla="*/ 81 w 163"/>
                <a:gd name="T5" fmla="*/ 34 h 163"/>
                <a:gd name="T6" fmla="*/ 127 w 163"/>
                <a:gd name="T7" fmla="*/ 89 h 163"/>
                <a:gd name="T8" fmla="*/ 147 w 163"/>
                <a:gd name="T9" fmla="*/ 94 h 163"/>
                <a:gd name="T10" fmla="*/ 162 w 163"/>
                <a:gd name="T11" fmla="*/ 86 h 163"/>
                <a:gd name="T12" fmla="*/ 162 w 163"/>
                <a:gd name="T13" fmla="*/ 70 h 163"/>
                <a:gd name="T14" fmla="*/ 144 w 163"/>
                <a:gd name="T15" fmla="*/ 59 h 163"/>
                <a:gd name="T16" fmla="*/ 154 w 163"/>
                <a:gd name="T17" fmla="*/ 45 h 163"/>
                <a:gd name="T18" fmla="*/ 145 w 163"/>
                <a:gd name="T19" fmla="*/ 32 h 163"/>
                <a:gd name="T20" fmla="*/ 125 w 163"/>
                <a:gd name="T21" fmla="*/ 30 h 163"/>
                <a:gd name="T22" fmla="*/ 126 w 163"/>
                <a:gd name="T23" fmla="*/ 13 h 163"/>
                <a:gd name="T24" fmla="*/ 112 w 163"/>
                <a:gd name="T25" fmla="*/ 6 h 163"/>
                <a:gd name="T26" fmla="*/ 93 w 163"/>
                <a:gd name="T27" fmla="*/ 15 h 163"/>
                <a:gd name="T28" fmla="*/ 86 w 163"/>
                <a:gd name="T29" fmla="*/ 0 h 163"/>
                <a:gd name="T30" fmla="*/ 70 w 163"/>
                <a:gd name="T31" fmla="*/ 1 h 163"/>
                <a:gd name="T32" fmla="*/ 58 w 163"/>
                <a:gd name="T33" fmla="*/ 18 h 163"/>
                <a:gd name="T34" fmla="*/ 44 w 163"/>
                <a:gd name="T35" fmla="*/ 9 h 163"/>
                <a:gd name="T36" fmla="*/ 31 w 163"/>
                <a:gd name="T37" fmla="*/ 17 h 163"/>
                <a:gd name="T38" fmla="*/ 31 w 163"/>
                <a:gd name="T39" fmla="*/ 36 h 163"/>
                <a:gd name="T40" fmla="*/ 15 w 163"/>
                <a:gd name="T41" fmla="*/ 33 h 163"/>
                <a:gd name="T42" fmla="*/ 8 w 163"/>
                <a:gd name="T43" fmla="*/ 47 h 163"/>
                <a:gd name="T44" fmla="*/ 18 w 163"/>
                <a:gd name="T45" fmla="*/ 59 h 163"/>
                <a:gd name="T46" fmla="*/ 0 w 163"/>
                <a:gd name="T47" fmla="*/ 73 h 163"/>
                <a:gd name="T48" fmla="*/ 0 w 163"/>
                <a:gd name="T49" fmla="*/ 88 h 163"/>
                <a:gd name="T50" fmla="*/ 15 w 163"/>
                <a:gd name="T51" fmla="*/ 94 h 163"/>
                <a:gd name="T52" fmla="*/ 6 w 163"/>
                <a:gd name="T53" fmla="*/ 114 h 163"/>
                <a:gd name="T54" fmla="*/ 15 w 163"/>
                <a:gd name="T55" fmla="*/ 128 h 163"/>
                <a:gd name="T56" fmla="*/ 30 w 163"/>
                <a:gd name="T57" fmla="*/ 125 h 163"/>
                <a:gd name="T58" fmla="*/ 33 w 163"/>
                <a:gd name="T59" fmla="*/ 148 h 163"/>
                <a:gd name="T60" fmla="*/ 47 w 163"/>
                <a:gd name="T61" fmla="*/ 155 h 163"/>
                <a:gd name="T62" fmla="*/ 59 w 163"/>
                <a:gd name="T63" fmla="*/ 145 h 163"/>
                <a:gd name="T64" fmla="*/ 72 w 163"/>
                <a:gd name="T65" fmla="*/ 163 h 163"/>
                <a:gd name="T66" fmla="*/ 88 w 163"/>
                <a:gd name="T67" fmla="*/ 162 h 163"/>
                <a:gd name="T68" fmla="*/ 94 w 163"/>
                <a:gd name="T69" fmla="*/ 148 h 163"/>
                <a:gd name="T70" fmla="*/ 89 w 163"/>
                <a:gd name="T71" fmla="*/ 1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163">
                  <a:moveTo>
                    <a:pt x="89" y="128"/>
                  </a:moveTo>
                  <a:cubicBezTo>
                    <a:pt x="88" y="128"/>
                    <a:pt x="86" y="129"/>
                    <a:pt x="84" y="129"/>
                  </a:cubicBezTo>
                  <a:cubicBezTo>
                    <a:pt x="58" y="130"/>
                    <a:pt x="36" y="110"/>
                    <a:pt x="35" y="84"/>
                  </a:cubicBezTo>
                  <a:cubicBezTo>
                    <a:pt x="34" y="71"/>
                    <a:pt x="38" y="59"/>
                    <a:pt x="46" y="50"/>
                  </a:cubicBezTo>
                  <a:cubicBezTo>
                    <a:pt x="55" y="40"/>
                    <a:pt x="66" y="35"/>
                    <a:pt x="79" y="34"/>
                  </a:cubicBezTo>
                  <a:cubicBezTo>
                    <a:pt x="79" y="34"/>
                    <a:pt x="80" y="34"/>
                    <a:pt x="81" y="34"/>
                  </a:cubicBezTo>
                  <a:cubicBezTo>
                    <a:pt x="106" y="34"/>
                    <a:pt x="127" y="54"/>
                    <a:pt x="128" y="79"/>
                  </a:cubicBezTo>
                  <a:cubicBezTo>
                    <a:pt x="128" y="82"/>
                    <a:pt x="128" y="85"/>
                    <a:pt x="127" y="89"/>
                  </a:cubicBezTo>
                  <a:cubicBezTo>
                    <a:pt x="144" y="105"/>
                    <a:pt x="144" y="105"/>
                    <a:pt x="144" y="105"/>
                  </a:cubicBezTo>
                  <a:cubicBezTo>
                    <a:pt x="145" y="101"/>
                    <a:pt x="146" y="97"/>
                    <a:pt x="147" y="94"/>
                  </a:cubicBezTo>
                  <a:cubicBezTo>
                    <a:pt x="163" y="90"/>
                    <a:pt x="163" y="90"/>
                    <a:pt x="163" y="90"/>
                  </a:cubicBezTo>
                  <a:cubicBezTo>
                    <a:pt x="162" y="86"/>
                    <a:pt x="162" y="86"/>
                    <a:pt x="162" y="86"/>
                  </a:cubicBezTo>
                  <a:cubicBezTo>
                    <a:pt x="162" y="75"/>
                    <a:pt x="162" y="75"/>
                    <a:pt x="162" y="75"/>
                  </a:cubicBezTo>
                  <a:cubicBezTo>
                    <a:pt x="162" y="70"/>
                    <a:pt x="162" y="70"/>
                    <a:pt x="162" y="70"/>
                  </a:cubicBezTo>
                  <a:cubicBezTo>
                    <a:pt x="147" y="69"/>
                    <a:pt x="147" y="69"/>
                    <a:pt x="147" y="69"/>
                  </a:cubicBezTo>
                  <a:cubicBezTo>
                    <a:pt x="146" y="66"/>
                    <a:pt x="145" y="62"/>
                    <a:pt x="144" y="59"/>
                  </a:cubicBezTo>
                  <a:cubicBezTo>
                    <a:pt x="156" y="48"/>
                    <a:pt x="156" y="48"/>
                    <a:pt x="156" y="48"/>
                  </a:cubicBezTo>
                  <a:cubicBezTo>
                    <a:pt x="154" y="45"/>
                    <a:pt x="154" y="45"/>
                    <a:pt x="154" y="45"/>
                  </a:cubicBezTo>
                  <a:cubicBezTo>
                    <a:pt x="148" y="35"/>
                    <a:pt x="148" y="35"/>
                    <a:pt x="148" y="35"/>
                  </a:cubicBezTo>
                  <a:cubicBezTo>
                    <a:pt x="145" y="32"/>
                    <a:pt x="145" y="32"/>
                    <a:pt x="145" y="32"/>
                  </a:cubicBezTo>
                  <a:cubicBezTo>
                    <a:pt x="132" y="38"/>
                    <a:pt x="132" y="38"/>
                    <a:pt x="132" y="38"/>
                  </a:cubicBezTo>
                  <a:cubicBezTo>
                    <a:pt x="130" y="35"/>
                    <a:pt x="127" y="32"/>
                    <a:pt x="125" y="30"/>
                  </a:cubicBezTo>
                  <a:cubicBezTo>
                    <a:pt x="130" y="15"/>
                    <a:pt x="130" y="15"/>
                    <a:pt x="130" y="15"/>
                  </a:cubicBezTo>
                  <a:cubicBezTo>
                    <a:pt x="126" y="13"/>
                    <a:pt x="126" y="13"/>
                    <a:pt x="126" y="13"/>
                  </a:cubicBezTo>
                  <a:cubicBezTo>
                    <a:pt x="116" y="8"/>
                    <a:pt x="116" y="8"/>
                    <a:pt x="116" y="8"/>
                  </a:cubicBezTo>
                  <a:cubicBezTo>
                    <a:pt x="112" y="6"/>
                    <a:pt x="112" y="6"/>
                    <a:pt x="112" y="6"/>
                  </a:cubicBezTo>
                  <a:cubicBezTo>
                    <a:pt x="104" y="18"/>
                    <a:pt x="104" y="18"/>
                    <a:pt x="104" y="18"/>
                  </a:cubicBezTo>
                  <a:cubicBezTo>
                    <a:pt x="100" y="17"/>
                    <a:pt x="97" y="16"/>
                    <a:pt x="93" y="15"/>
                  </a:cubicBezTo>
                  <a:cubicBezTo>
                    <a:pt x="90" y="0"/>
                    <a:pt x="90" y="0"/>
                    <a:pt x="90" y="0"/>
                  </a:cubicBezTo>
                  <a:cubicBezTo>
                    <a:pt x="86" y="0"/>
                    <a:pt x="86" y="0"/>
                    <a:pt x="86" y="0"/>
                  </a:cubicBezTo>
                  <a:cubicBezTo>
                    <a:pt x="75" y="1"/>
                    <a:pt x="75" y="1"/>
                    <a:pt x="75" y="1"/>
                  </a:cubicBezTo>
                  <a:cubicBezTo>
                    <a:pt x="70" y="1"/>
                    <a:pt x="70" y="1"/>
                    <a:pt x="70" y="1"/>
                  </a:cubicBezTo>
                  <a:cubicBezTo>
                    <a:pt x="69" y="15"/>
                    <a:pt x="69" y="15"/>
                    <a:pt x="69" y="15"/>
                  </a:cubicBezTo>
                  <a:cubicBezTo>
                    <a:pt x="65" y="16"/>
                    <a:pt x="62" y="17"/>
                    <a:pt x="58" y="18"/>
                  </a:cubicBezTo>
                  <a:cubicBezTo>
                    <a:pt x="48" y="6"/>
                    <a:pt x="48" y="6"/>
                    <a:pt x="48" y="6"/>
                  </a:cubicBezTo>
                  <a:cubicBezTo>
                    <a:pt x="44" y="9"/>
                    <a:pt x="44" y="9"/>
                    <a:pt x="44" y="9"/>
                  </a:cubicBezTo>
                  <a:cubicBezTo>
                    <a:pt x="35" y="15"/>
                    <a:pt x="35" y="15"/>
                    <a:pt x="35" y="15"/>
                  </a:cubicBezTo>
                  <a:cubicBezTo>
                    <a:pt x="31" y="17"/>
                    <a:pt x="31" y="17"/>
                    <a:pt x="31" y="17"/>
                  </a:cubicBezTo>
                  <a:cubicBezTo>
                    <a:pt x="37" y="30"/>
                    <a:pt x="37" y="30"/>
                    <a:pt x="37" y="30"/>
                  </a:cubicBezTo>
                  <a:cubicBezTo>
                    <a:pt x="35" y="32"/>
                    <a:pt x="33" y="34"/>
                    <a:pt x="31" y="36"/>
                  </a:cubicBezTo>
                  <a:cubicBezTo>
                    <a:pt x="31" y="37"/>
                    <a:pt x="30" y="37"/>
                    <a:pt x="30" y="38"/>
                  </a:cubicBezTo>
                  <a:cubicBezTo>
                    <a:pt x="15" y="33"/>
                    <a:pt x="15" y="33"/>
                    <a:pt x="15" y="33"/>
                  </a:cubicBezTo>
                  <a:cubicBezTo>
                    <a:pt x="13" y="37"/>
                    <a:pt x="13" y="37"/>
                    <a:pt x="13" y="37"/>
                  </a:cubicBezTo>
                  <a:cubicBezTo>
                    <a:pt x="8" y="47"/>
                    <a:pt x="8" y="47"/>
                    <a:pt x="8" y="47"/>
                  </a:cubicBezTo>
                  <a:cubicBezTo>
                    <a:pt x="6" y="51"/>
                    <a:pt x="6" y="51"/>
                    <a:pt x="6" y="51"/>
                  </a:cubicBezTo>
                  <a:cubicBezTo>
                    <a:pt x="18" y="59"/>
                    <a:pt x="18" y="59"/>
                    <a:pt x="18" y="59"/>
                  </a:cubicBezTo>
                  <a:cubicBezTo>
                    <a:pt x="17" y="63"/>
                    <a:pt x="16" y="66"/>
                    <a:pt x="15" y="69"/>
                  </a:cubicBezTo>
                  <a:cubicBezTo>
                    <a:pt x="0" y="73"/>
                    <a:pt x="0" y="73"/>
                    <a:pt x="0" y="73"/>
                  </a:cubicBezTo>
                  <a:cubicBezTo>
                    <a:pt x="0" y="77"/>
                    <a:pt x="0" y="77"/>
                    <a:pt x="0" y="77"/>
                  </a:cubicBezTo>
                  <a:cubicBezTo>
                    <a:pt x="0" y="88"/>
                    <a:pt x="0" y="88"/>
                    <a:pt x="0" y="88"/>
                  </a:cubicBezTo>
                  <a:cubicBezTo>
                    <a:pt x="1" y="92"/>
                    <a:pt x="1" y="92"/>
                    <a:pt x="1" y="92"/>
                  </a:cubicBezTo>
                  <a:cubicBezTo>
                    <a:pt x="15" y="94"/>
                    <a:pt x="15" y="94"/>
                    <a:pt x="15" y="94"/>
                  </a:cubicBezTo>
                  <a:cubicBezTo>
                    <a:pt x="16" y="97"/>
                    <a:pt x="17" y="101"/>
                    <a:pt x="18" y="104"/>
                  </a:cubicBezTo>
                  <a:cubicBezTo>
                    <a:pt x="6" y="114"/>
                    <a:pt x="6" y="114"/>
                    <a:pt x="6" y="114"/>
                  </a:cubicBezTo>
                  <a:cubicBezTo>
                    <a:pt x="9" y="118"/>
                    <a:pt x="9" y="118"/>
                    <a:pt x="9" y="118"/>
                  </a:cubicBezTo>
                  <a:cubicBezTo>
                    <a:pt x="15" y="128"/>
                    <a:pt x="15" y="128"/>
                    <a:pt x="15" y="128"/>
                  </a:cubicBezTo>
                  <a:cubicBezTo>
                    <a:pt x="17" y="131"/>
                    <a:pt x="17" y="131"/>
                    <a:pt x="17" y="131"/>
                  </a:cubicBezTo>
                  <a:cubicBezTo>
                    <a:pt x="30" y="125"/>
                    <a:pt x="30" y="125"/>
                    <a:pt x="30" y="125"/>
                  </a:cubicBezTo>
                  <a:cubicBezTo>
                    <a:pt x="33" y="128"/>
                    <a:pt x="35" y="130"/>
                    <a:pt x="38" y="133"/>
                  </a:cubicBezTo>
                  <a:cubicBezTo>
                    <a:pt x="33" y="148"/>
                    <a:pt x="33" y="148"/>
                    <a:pt x="33" y="148"/>
                  </a:cubicBezTo>
                  <a:cubicBezTo>
                    <a:pt x="37" y="150"/>
                    <a:pt x="37" y="150"/>
                    <a:pt x="37" y="150"/>
                  </a:cubicBezTo>
                  <a:cubicBezTo>
                    <a:pt x="47" y="155"/>
                    <a:pt x="47" y="155"/>
                    <a:pt x="47" y="155"/>
                  </a:cubicBezTo>
                  <a:cubicBezTo>
                    <a:pt x="51" y="157"/>
                    <a:pt x="51" y="157"/>
                    <a:pt x="51" y="157"/>
                  </a:cubicBezTo>
                  <a:cubicBezTo>
                    <a:pt x="59" y="145"/>
                    <a:pt x="59" y="145"/>
                    <a:pt x="59" y="145"/>
                  </a:cubicBezTo>
                  <a:cubicBezTo>
                    <a:pt x="62" y="146"/>
                    <a:pt x="66" y="147"/>
                    <a:pt x="69" y="148"/>
                  </a:cubicBezTo>
                  <a:cubicBezTo>
                    <a:pt x="72" y="163"/>
                    <a:pt x="72" y="163"/>
                    <a:pt x="72" y="163"/>
                  </a:cubicBezTo>
                  <a:cubicBezTo>
                    <a:pt x="77" y="163"/>
                    <a:pt x="77" y="163"/>
                    <a:pt x="77" y="163"/>
                  </a:cubicBezTo>
                  <a:cubicBezTo>
                    <a:pt x="88" y="162"/>
                    <a:pt x="88" y="162"/>
                    <a:pt x="88" y="162"/>
                  </a:cubicBezTo>
                  <a:cubicBezTo>
                    <a:pt x="92" y="162"/>
                    <a:pt x="92" y="162"/>
                    <a:pt x="92" y="162"/>
                  </a:cubicBezTo>
                  <a:cubicBezTo>
                    <a:pt x="94" y="148"/>
                    <a:pt x="94" y="148"/>
                    <a:pt x="94" y="148"/>
                  </a:cubicBezTo>
                  <a:cubicBezTo>
                    <a:pt x="98" y="147"/>
                    <a:pt x="102" y="146"/>
                    <a:pt x="105" y="144"/>
                  </a:cubicBezTo>
                  <a:lnTo>
                    <a:pt x="8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0" name="Freeform 237"/>
            <p:cNvSpPr>
              <a:spLocks/>
            </p:cNvSpPr>
            <p:nvPr/>
          </p:nvSpPr>
          <p:spPr bwMode="auto">
            <a:xfrm>
              <a:off x="7197095" y="5576372"/>
              <a:ext cx="312274" cy="312274"/>
            </a:xfrm>
            <a:custGeom>
              <a:avLst/>
              <a:gdLst>
                <a:gd name="T0" fmla="*/ 122 w 122"/>
                <a:gd name="T1" fmla="*/ 101 h 122"/>
                <a:gd name="T2" fmla="*/ 119 w 122"/>
                <a:gd name="T3" fmla="*/ 94 h 122"/>
                <a:gd name="T4" fmla="*/ 67 w 122"/>
                <a:gd name="T5" fmla="*/ 43 h 122"/>
                <a:gd name="T6" fmla="*/ 58 w 122"/>
                <a:gd name="T7" fmla="*/ 12 h 122"/>
                <a:gd name="T8" fmla="*/ 23 w 122"/>
                <a:gd name="T9" fmla="*/ 5 h 122"/>
                <a:gd name="T10" fmla="*/ 41 w 122"/>
                <a:gd name="T11" fmla="*/ 23 h 122"/>
                <a:gd name="T12" fmla="*/ 41 w 122"/>
                <a:gd name="T13" fmla="*/ 29 h 122"/>
                <a:gd name="T14" fmla="*/ 29 w 122"/>
                <a:gd name="T15" fmla="*/ 41 h 122"/>
                <a:gd name="T16" fmla="*/ 23 w 122"/>
                <a:gd name="T17" fmla="*/ 41 h 122"/>
                <a:gd name="T18" fmla="*/ 5 w 122"/>
                <a:gd name="T19" fmla="*/ 23 h 122"/>
                <a:gd name="T20" fmla="*/ 12 w 122"/>
                <a:gd name="T21" fmla="*/ 58 h 122"/>
                <a:gd name="T22" fmla="*/ 43 w 122"/>
                <a:gd name="T23" fmla="*/ 67 h 122"/>
                <a:gd name="T24" fmla="*/ 94 w 122"/>
                <a:gd name="T25" fmla="*/ 119 h 122"/>
                <a:gd name="T26" fmla="*/ 101 w 122"/>
                <a:gd name="T27" fmla="*/ 122 h 122"/>
                <a:gd name="T28" fmla="*/ 122 w 122"/>
                <a:gd name="T2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122">
                  <a:moveTo>
                    <a:pt x="122" y="101"/>
                  </a:moveTo>
                  <a:cubicBezTo>
                    <a:pt x="122" y="99"/>
                    <a:pt x="121" y="95"/>
                    <a:pt x="119" y="94"/>
                  </a:cubicBezTo>
                  <a:cubicBezTo>
                    <a:pt x="102" y="77"/>
                    <a:pt x="84" y="60"/>
                    <a:pt x="67" y="43"/>
                  </a:cubicBezTo>
                  <a:cubicBezTo>
                    <a:pt x="69" y="32"/>
                    <a:pt x="66" y="21"/>
                    <a:pt x="58" y="12"/>
                  </a:cubicBezTo>
                  <a:cubicBezTo>
                    <a:pt x="49" y="3"/>
                    <a:pt x="35" y="0"/>
                    <a:pt x="23" y="5"/>
                  </a:cubicBezTo>
                  <a:cubicBezTo>
                    <a:pt x="41" y="23"/>
                    <a:pt x="41" y="23"/>
                    <a:pt x="41" y="23"/>
                  </a:cubicBezTo>
                  <a:cubicBezTo>
                    <a:pt x="42" y="25"/>
                    <a:pt x="42" y="27"/>
                    <a:pt x="41" y="29"/>
                  </a:cubicBezTo>
                  <a:cubicBezTo>
                    <a:pt x="29" y="41"/>
                    <a:pt x="29" y="41"/>
                    <a:pt x="29" y="41"/>
                  </a:cubicBezTo>
                  <a:cubicBezTo>
                    <a:pt x="27" y="43"/>
                    <a:pt x="25" y="43"/>
                    <a:pt x="23" y="41"/>
                  </a:cubicBezTo>
                  <a:cubicBezTo>
                    <a:pt x="5" y="23"/>
                    <a:pt x="5" y="23"/>
                    <a:pt x="5" y="23"/>
                  </a:cubicBezTo>
                  <a:cubicBezTo>
                    <a:pt x="0" y="35"/>
                    <a:pt x="3" y="49"/>
                    <a:pt x="12" y="58"/>
                  </a:cubicBezTo>
                  <a:cubicBezTo>
                    <a:pt x="20" y="66"/>
                    <a:pt x="32" y="69"/>
                    <a:pt x="43" y="67"/>
                  </a:cubicBezTo>
                  <a:cubicBezTo>
                    <a:pt x="60" y="84"/>
                    <a:pt x="77" y="102"/>
                    <a:pt x="94" y="119"/>
                  </a:cubicBezTo>
                  <a:cubicBezTo>
                    <a:pt x="95" y="121"/>
                    <a:pt x="98" y="122"/>
                    <a:pt x="101" y="122"/>
                  </a:cubicBezTo>
                  <a:cubicBezTo>
                    <a:pt x="111" y="120"/>
                    <a:pt x="120" y="112"/>
                    <a:pt x="12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61" name="组合 60"/>
          <p:cNvGrpSpPr/>
          <p:nvPr/>
        </p:nvGrpSpPr>
        <p:grpSpPr>
          <a:xfrm>
            <a:off x="8692491" y="3214868"/>
            <a:ext cx="367785" cy="422089"/>
            <a:chOff x="2733098" y="4187405"/>
            <a:chExt cx="484675" cy="556238"/>
          </a:xfrm>
          <a:solidFill>
            <a:srgbClr val="1C4885"/>
          </a:solidFill>
        </p:grpSpPr>
        <p:sp>
          <p:nvSpPr>
            <p:cNvPr id="62"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3"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4" name="Freeform 304"/>
            <p:cNvSpPr>
              <a:spLocks/>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5" name="Freeform 305"/>
            <p:cNvSpPr>
              <a:spLocks/>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6" name="Freeform 306"/>
            <p:cNvSpPr>
              <a:spLocks/>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7" name="Freeform 307"/>
            <p:cNvSpPr>
              <a:spLocks/>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8" name="Freeform 308"/>
            <p:cNvSpPr>
              <a:spLocks/>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9" name="Freeform 309"/>
            <p:cNvSpPr>
              <a:spLocks/>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0" name="Freeform 310"/>
            <p:cNvSpPr>
              <a:spLocks/>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1" name="Freeform 311"/>
            <p:cNvSpPr>
              <a:spLocks/>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2" name="Freeform 312"/>
            <p:cNvSpPr>
              <a:spLocks/>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3" name="Freeform 313"/>
            <p:cNvSpPr>
              <a:spLocks/>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4" name="Freeform 314"/>
            <p:cNvSpPr>
              <a:spLocks/>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5" name="Freeform 315"/>
            <p:cNvSpPr>
              <a:spLocks/>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6" name="Freeform 316"/>
            <p:cNvSpPr>
              <a:spLocks/>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7"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8"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91" name="组合 90"/>
          <p:cNvGrpSpPr/>
          <p:nvPr/>
        </p:nvGrpSpPr>
        <p:grpSpPr>
          <a:xfrm>
            <a:off x="10078662" y="4072520"/>
            <a:ext cx="379977" cy="326869"/>
            <a:chOff x="3787022" y="1797643"/>
            <a:chExt cx="550817" cy="473832"/>
          </a:xfrm>
          <a:solidFill>
            <a:srgbClr val="1C4885"/>
          </a:solidFill>
        </p:grpSpPr>
        <p:sp>
          <p:nvSpPr>
            <p:cNvPr id="92" name="Oval 217"/>
            <p:cNvSpPr>
              <a:spLocks noChangeArrowheads="1"/>
            </p:cNvSpPr>
            <p:nvPr/>
          </p:nvSpPr>
          <p:spPr bwMode="auto">
            <a:xfrm>
              <a:off x="4007132" y="1931010"/>
              <a:ext cx="108428" cy="1355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3" name="Freeform 218"/>
            <p:cNvSpPr>
              <a:spLocks/>
            </p:cNvSpPr>
            <p:nvPr/>
          </p:nvSpPr>
          <p:spPr bwMode="auto">
            <a:xfrm>
              <a:off x="4079779" y="2081725"/>
              <a:ext cx="96502" cy="133367"/>
            </a:xfrm>
            <a:custGeom>
              <a:avLst/>
              <a:gdLst>
                <a:gd name="T0" fmla="*/ 36 w 38"/>
                <a:gd name="T1" fmla="*/ 12 h 52"/>
                <a:gd name="T2" fmla="*/ 24 w 38"/>
                <a:gd name="T3" fmla="*/ 1 h 52"/>
                <a:gd name="T4" fmla="*/ 12 w 38"/>
                <a:gd name="T5" fmla="*/ 1 h 52"/>
                <a:gd name="T6" fmla="*/ 20 w 38"/>
                <a:gd name="T7" fmla="*/ 7 h 52"/>
                <a:gd name="T8" fmla="*/ 9 w 38"/>
                <a:gd name="T9" fmla="*/ 13 h 52"/>
                <a:gd name="T10" fmla="*/ 14 w 38"/>
                <a:gd name="T11" fmla="*/ 21 h 52"/>
                <a:gd name="T12" fmla="*/ 0 w 38"/>
                <a:gd name="T13" fmla="*/ 52 h 52"/>
                <a:gd name="T14" fmla="*/ 0 w 38"/>
                <a:gd name="T15" fmla="*/ 52 h 52"/>
                <a:gd name="T16" fmla="*/ 38 w 38"/>
                <a:gd name="T17" fmla="*/ 37 h 52"/>
                <a:gd name="T18" fmla="*/ 36 w 38"/>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2">
                  <a:moveTo>
                    <a:pt x="36" y="12"/>
                  </a:moveTo>
                  <a:cubicBezTo>
                    <a:pt x="36" y="5"/>
                    <a:pt x="30" y="0"/>
                    <a:pt x="24" y="1"/>
                  </a:cubicBezTo>
                  <a:cubicBezTo>
                    <a:pt x="24" y="1"/>
                    <a:pt x="19" y="1"/>
                    <a:pt x="12" y="1"/>
                  </a:cubicBezTo>
                  <a:cubicBezTo>
                    <a:pt x="20" y="7"/>
                    <a:pt x="20" y="7"/>
                    <a:pt x="20" y="7"/>
                  </a:cubicBezTo>
                  <a:cubicBezTo>
                    <a:pt x="9" y="13"/>
                    <a:pt x="9" y="13"/>
                    <a:pt x="9" y="13"/>
                  </a:cubicBezTo>
                  <a:cubicBezTo>
                    <a:pt x="14" y="21"/>
                    <a:pt x="14" y="21"/>
                    <a:pt x="14" y="21"/>
                  </a:cubicBezTo>
                  <a:cubicBezTo>
                    <a:pt x="0" y="52"/>
                    <a:pt x="0" y="52"/>
                    <a:pt x="0" y="52"/>
                  </a:cubicBezTo>
                  <a:cubicBezTo>
                    <a:pt x="0" y="52"/>
                    <a:pt x="0" y="52"/>
                    <a:pt x="0" y="52"/>
                  </a:cubicBezTo>
                  <a:cubicBezTo>
                    <a:pt x="15" y="51"/>
                    <a:pt x="28" y="45"/>
                    <a:pt x="38" y="37"/>
                  </a:cubicBezTo>
                  <a:lnTo>
                    <a:pt x="3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4" name="Freeform 219"/>
            <p:cNvSpPr>
              <a:spLocks/>
            </p:cNvSpPr>
            <p:nvPr/>
          </p:nvSpPr>
          <p:spPr bwMode="auto">
            <a:xfrm>
              <a:off x="3948581" y="2081725"/>
              <a:ext cx="95417" cy="133367"/>
            </a:xfrm>
            <a:custGeom>
              <a:avLst/>
              <a:gdLst>
                <a:gd name="T0" fmla="*/ 23 w 37"/>
                <a:gd name="T1" fmla="*/ 21 h 52"/>
                <a:gd name="T2" fmla="*/ 28 w 37"/>
                <a:gd name="T3" fmla="*/ 13 h 52"/>
                <a:gd name="T4" fmla="*/ 17 w 37"/>
                <a:gd name="T5" fmla="*/ 7 h 52"/>
                <a:gd name="T6" fmla="*/ 25 w 37"/>
                <a:gd name="T7" fmla="*/ 0 h 52"/>
                <a:gd name="T8" fmla="*/ 15 w 37"/>
                <a:gd name="T9" fmla="*/ 1 h 52"/>
                <a:gd name="T10" fmla="*/ 15 w 37"/>
                <a:gd name="T11" fmla="*/ 1 h 52"/>
                <a:gd name="T12" fmla="*/ 2 w 37"/>
                <a:gd name="T13" fmla="*/ 12 h 52"/>
                <a:gd name="T14" fmla="*/ 0 w 37"/>
                <a:gd name="T15" fmla="*/ 37 h 52"/>
                <a:gd name="T16" fmla="*/ 37 w 37"/>
                <a:gd name="T17" fmla="*/ 52 h 52"/>
                <a:gd name="T18" fmla="*/ 37 w 37"/>
                <a:gd name="T19" fmla="*/ 52 h 52"/>
                <a:gd name="T20" fmla="*/ 23 w 37"/>
                <a:gd name="T21"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2">
                  <a:moveTo>
                    <a:pt x="23" y="21"/>
                  </a:moveTo>
                  <a:cubicBezTo>
                    <a:pt x="28" y="13"/>
                    <a:pt x="28" y="13"/>
                    <a:pt x="28" y="13"/>
                  </a:cubicBezTo>
                  <a:cubicBezTo>
                    <a:pt x="17" y="7"/>
                    <a:pt x="17" y="7"/>
                    <a:pt x="17" y="7"/>
                  </a:cubicBezTo>
                  <a:cubicBezTo>
                    <a:pt x="25" y="0"/>
                    <a:pt x="25" y="0"/>
                    <a:pt x="25" y="0"/>
                  </a:cubicBezTo>
                  <a:cubicBezTo>
                    <a:pt x="19" y="0"/>
                    <a:pt x="15" y="0"/>
                    <a:pt x="15" y="1"/>
                  </a:cubicBezTo>
                  <a:cubicBezTo>
                    <a:pt x="15" y="1"/>
                    <a:pt x="15" y="1"/>
                    <a:pt x="15" y="1"/>
                  </a:cubicBezTo>
                  <a:cubicBezTo>
                    <a:pt x="8" y="0"/>
                    <a:pt x="3" y="5"/>
                    <a:pt x="2" y="12"/>
                  </a:cubicBezTo>
                  <a:cubicBezTo>
                    <a:pt x="0" y="37"/>
                    <a:pt x="0" y="37"/>
                    <a:pt x="0" y="37"/>
                  </a:cubicBezTo>
                  <a:cubicBezTo>
                    <a:pt x="10" y="46"/>
                    <a:pt x="23" y="51"/>
                    <a:pt x="37" y="52"/>
                  </a:cubicBezTo>
                  <a:cubicBezTo>
                    <a:pt x="37" y="52"/>
                    <a:pt x="37" y="52"/>
                    <a:pt x="37" y="52"/>
                  </a:cubicBezTo>
                  <a:lnTo>
                    <a:pt x="2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5" name="Freeform 220"/>
            <p:cNvSpPr>
              <a:spLocks/>
            </p:cNvSpPr>
            <p:nvPr/>
          </p:nvSpPr>
          <p:spPr bwMode="auto">
            <a:xfrm>
              <a:off x="4043998" y="2081725"/>
              <a:ext cx="35782" cy="28191"/>
            </a:xfrm>
            <a:custGeom>
              <a:avLst/>
              <a:gdLst>
                <a:gd name="T0" fmla="*/ 28 w 33"/>
                <a:gd name="T1" fmla="*/ 26 h 26"/>
                <a:gd name="T2" fmla="*/ 28 w 33"/>
                <a:gd name="T3" fmla="*/ 26 h 26"/>
                <a:gd name="T4" fmla="*/ 33 w 33"/>
                <a:gd name="T5" fmla="*/ 24 h 26"/>
                <a:gd name="T6" fmla="*/ 28 w 33"/>
                <a:gd name="T7" fmla="*/ 0 h 26"/>
                <a:gd name="T8" fmla="*/ 7 w 33"/>
                <a:gd name="T9" fmla="*/ 0 h 26"/>
                <a:gd name="T10" fmla="*/ 0 w 33"/>
                <a:gd name="T11" fmla="*/ 24 h 26"/>
                <a:gd name="T12" fmla="*/ 4 w 33"/>
                <a:gd name="T13" fmla="*/ 26 h 26"/>
                <a:gd name="T14" fmla="*/ 4 w 33"/>
                <a:gd name="T15" fmla="*/ 26 h 26"/>
                <a:gd name="T16" fmla="*/ 28 w 3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28" y="26"/>
                  </a:moveTo>
                  <a:lnTo>
                    <a:pt x="28" y="26"/>
                  </a:lnTo>
                  <a:lnTo>
                    <a:pt x="33" y="24"/>
                  </a:lnTo>
                  <a:lnTo>
                    <a:pt x="28" y="0"/>
                  </a:lnTo>
                  <a:lnTo>
                    <a:pt x="7" y="0"/>
                  </a:lnTo>
                  <a:lnTo>
                    <a:pt x="0" y="24"/>
                  </a:lnTo>
                  <a:lnTo>
                    <a:pt x="4" y="26"/>
                  </a:lnTo>
                  <a:lnTo>
                    <a:pt x="4" y="26"/>
                  </a:ln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6" name="Freeform 221"/>
            <p:cNvSpPr>
              <a:spLocks/>
            </p:cNvSpPr>
            <p:nvPr/>
          </p:nvSpPr>
          <p:spPr bwMode="auto">
            <a:xfrm>
              <a:off x="4043998" y="2109916"/>
              <a:ext cx="35782" cy="108428"/>
            </a:xfrm>
            <a:custGeom>
              <a:avLst/>
              <a:gdLst>
                <a:gd name="T0" fmla="*/ 12 w 14"/>
                <a:gd name="T1" fmla="*/ 0 h 42"/>
                <a:gd name="T2" fmla="*/ 12 w 14"/>
                <a:gd name="T3" fmla="*/ 0 h 42"/>
                <a:gd name="T4" fmla="*/ 2 w 14"/>
                <a:gd name="T5" fmla="*/ 0 h 42"/>
                <a:gd name="T6" fmla="*/ 2 w 14"/>
                <a:gd name="T7" fmla="*/ 0 h 42"/>
                <a:gd name="T8" fmla="*/ 0 w 14"/>
                <a:gd name="T9" fmla="*/ 41 h 42"/>
                <a:gd name="T10" fmla="*/ 0 w 14"/>
                <a:gd name="T11" fmla="*/ 41 h 42"/>
                <a:gd name="T12" fmla="*/ 7 w 14"/>
                <a:gd name="T13" fmla="*/ 42 h 42"/>
                <a:gd name="T14" fmla="*/ 14 w 14"/>
                <a:gd name="T15" fmla="*/ 41 h 42"/>
                <a:gd name="T16" fmla="*/ 14 w 14"/>
                <a:gd name="T17" fmla="*/ 41 h 42"/>
                <a:gd name="T18" fmla="*/ 12 w 14"/>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2">
                  <a:moveTo>
                    <a:pt x="12" y="0"/>
                  </a:moveTo>
                  <a:cubicBezTo>
                    <a:pt x="12" y="0"/>
                    <a:pt x="12" y="0"/>
                    <a:pt x="12" y="0"/>
                  </a:cubicBezTo>
                  <a:cubicBezTo>
                    <a:pt x="2" y="0"/>
                    <a:pt x="2" y="0"/>
                    <a:pt x="2" y="0"/>
                  </a:cubicBezTo>
                  <a:cubicBezTo>
                    <a:pt x="2" y="0"/>
                    <a:pt x="2" y="0"/>
                    <a:pt x="2" y="0"/>
                  </a:cubicBezTo>
                  <a:cubicBezTo>
                    <a:pt x="0" y="41"/>
                    <a:pt x="0" y="41"/>
                    <a:pt x="0" y="41"/>
                  </a:cubicBezTo>
                  <a:cubicBezTo>
                    <a:pt x="0" y="41"/>
                    <a:pt x="0" y="41"/>
                    <a:pt x="0" y="41"/>
                  </a:cubicBezTo>
                  <a:cubicBezTo>
                    <a:pt x="3" y="42"/>
                    <a:pt x="5" y="42"/>
                    <a:pt x="7" y="42"/>
                  </a:cubicBezTo>
                  <a:cubicBezTo>
                    <a:pt x="10" y="42"/>
                    <a:pt x="12" y="42"/>
                    <a:pt x="14" y="41"/>
                  </a:cubicBezTo>
                  <a:cubicBezTo>
                    <a:pt x="14" y="41"/>
                    <a:pt x="14" y="41"/>
                    <a:pt x="14" y="41"/>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7" name="Freeform 222"/>
            <p:cNvSpPr>
              <a:spLocks/>
            </p:cNvSpPr>
            <p:nvPr/>
          </p:nvSpPr>
          <p:spPr bwMode="auto">
            <a:xfrm>
              <a:off x="3826056" y="2032933"/>
              <a:ext cx="460821" cy="238542"/>
            </a:xfrm>
            <a:custGeom>
              <a:avLst/>
              <a:gdLst>
                <a:gd name="T0" fmla="*/ 92 w 180"/>
                <a:gd name="T1" fmla="*/ 93 h 93"/>
                <a:gd name="T2" fmla="*/ 0 w 180"/>
                <a:gd name="T3" fmla="*/ 0 h 93"/>
                <a:gd name="T4" fmla="*/ 23 w 180"/>
                <a:gd name="T5" fmla="*/ 0 h 93"/>
                <a:gd name="T6" fmla="*/ 92 w 180"/>
                <a:gd name="T7" fmla="*/ 70 h 93"/>
                <a:gd name="T8" fmla="*/ 158 w 180"/>
                <a:gd name="T9" fmla="*/ 22 h 93"/>
                <a:gd name="T10" fmla="*/ 180 w 180"/>
                <a:gd name="T11" fmla="*/ 30 h 93"/>
                <a:gd name="T12" fmla="*/ 92 w 180"/>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80" h="93">
                  <a:moveTo>
                    <a:pt x="92" y="93"/>
                  </a:moveTo>
                  <a:cubicBezTo>
                    <a:pt x="41" y="93"/>
                    <a:pt x="0" y="51"/>
                    <a:pt x="0" y="0"/>
                  </a:cubicBezTo>
                  <a:cubicBezTo>
                    <a:pt x="23" y="0"/>
                    <a:pt x="23" y="0"/>
                    <a:pt x="23" y="0"/>
                  </a:cubicBezTo>
                  <a:cubicBezTo>
                    <a:pt x="23" y="39"/>
                    <a:pt x="54" y="70"/>
                    <a:pt x="92" y="70"/>
                  </a:cubicBezTo>
                  <a:cubicBezTo>
                    <a:pt x="122" y="70"/>
                    <a:pt x="149" y="51"/>
                    <a:pt x="158" y="22"/>
                  </a:cubicBezTo>
                  <a:cubicBezTo>
                    <a:pt x="180" y="30"/>
                    <a:pt x="180" y="30"/>
                    <a:pt x="180" y="30"/>
                  </a:cubicBezTo>
                  <a:cubicBezTo>
                    <a:pt x="168" y="67"/>
                    <a:pt x="132" y="93"/>
                    <a:pt x="92"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8" name="Freeform 223"/>
            <p:cNvSpPr>
              <a:spLocks/>
            </p:cNvSpPr>
            <p:nvPr/>
          </p:nvSpPr>
          <p:spPr bwMode="auto">
            <a:xfrm>
              <a:off x="3787022" y="1979802"/>
              <a:ext cx="133367" cy="66142"/>
            </a:xfrm>
            <a:custGeom>
              <a:avLst/>
              <a:gdLst>
                <a:gd name="T0" fmla="*/ 123 w 123"/>
                <a:gd name="T1" fmla="*/ 61 h 61"/>
                <a:gd name="T2" fmla="*/ 62 w 123"/>
                <a:gd name="T3" fmla="*/ 0 h 61"/>
                <a:gd name="T4" fmla="*/ 0 w 123"/>
                <a:gd name="T5" fmla="*/ 61 h 61"/>
                <a:gd name="T6" fmla="*/ 123 w 123"/>
                <a:gd name="T7" fmla="*/ 61 h 61"/>
              </a:gdLst>
              <a:ahLst/>
              <a:cxnLst>
                <a:cxn ang="0">
                  <a:pos x="T0" y="T1"/>
                </a:cxn>
                <a:cxn ang="0">
                  <a:pos x="T2" y="T3"/>
                </a:cxn>
                <a:cxn ang="0">
                  <a:pos x="T4" y="T5"/>
                </a:cxn>
                <a:cxn ang="0">
                  <a:pos x="T6" y="T7"/>
                </a:cxn>
              </a:cxnLst>
              <a:rect l="0" t="0" r="r" b="b"/>
              <a:pathLst>
                <a:path w="123" h="61">
                  <a:moveTo>
                    <a:pt x="123" y="61"/>
                  </a:moveTo>
                  <a:lnTo>
                    <a:pt x="62" y="0"/>
                  </a:lnTo>
                  <a:lnTo>
                    <a:pt x="0" y="61"/>
                  </a:lnTo>
                  <a:lnTo>
                    <a:pt x="12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9" name="Freeform 224"/>
            <p:cNvSpPr>
              <a:spLocks/>
            </p:cNvSpPr>
            <p:nvPr/>
          </p:nvSpPr>
          <p:spPr bwMode="auto">
            <a:xfrm>
              <a:off x="3837984" y="1797643"/>
              <a:ext cx="461905" cy="235290"/>
            </a:xfrm>
            <a:custGeom>
              <a:avLst/>
              <a:gdLst>
                <a:gd name="T0" fmla="*/ 180 w 180"/>
                <a:gd name="T1" fmla="*/ 92 h 92"/>
                <a:gd name="T2" fmla="*/ 157 w 180"/>
                <a:gd name="T3" fmla="*/ 92 h 92"/>
                <a:gd name="T4" fmla="*/ 88 w 180"/>
                <a:gd name="T5" fmla="*/ 23 h 92"/>
                <a:gd name="T6" fmla="*/ 21 w 180"/>
                <a:gd name="T7" fmla="*/ 70 h 92"/>
                <a:gd name="T8" fmla="*/ 0 w 180"/>
                <a:gd name="T9" fmla="*/ 63 h 92"/>
                <a:gd name="T10" fmla="*/ 88 w 180"/>
                <a:gd name="T11" fmla="*/ 0 h 92"/>
                <a:gd name="T12" fmla="*/ 180 w 180"/>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80" h="92">
                  <a:moveTo>
                    <a:pt x="180" y="92"/>
                  </a:moveTo>
                  <a:cubicBezTo>
                    <a:pt x="157" y="92"/>
                    <a:pt x="157" y="92"/>
                    <a:pt x="157" y="92"/>
                  </a:cubicBezTo>
                  <a:cubicBezTo>
                    <a:pt x="157" y="54"/>
                    <a:pt x="126" y="23"/>
                    <a:pt x="88" y="23"/>
                  </a:cubicBezTo>
                  <a:cubicBezTo>
                    <a:pt x="57" y="23"/>
                    <a:pt x="31" y="42"/>
                    <a:pt x="21" y="70"/>
                  </a:cubicBezTo>
                  <a:cubicBezTo>
                    <a:pt x="0" y="63"/>
                    <a:pt x="0" y="63"/>
                    <a:pt x="0" y="63"/>
                  </a:cubicBezTo>
                  <a:cubicBezTo>
                    <a:pt x="12" y="25"/>
                    <a:pt x="48" y="0"/>
                    <a:pt x="88" y="0"/>
                  </a:cubicBezTo>
                  <a:cubicBezTo>
                    <a:pt x="139" y="0"/>
                    <a:pt x="180" y="41"/>
                    <a:pt x="18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0" name="Freeform 225"/>
            <p:cNvSpPr>
              <a:spLocks/>
            </p:cNvSpPr>
            <p:nvPr/>
          </p:nvSpPr>
          <p:spPr bwMode="auto">
            <a:xfrm>
              <a:off x="4202303" y="2021005"/>
              <a:ext cx="135536" cy="68310"/>
            </a:xfrm>
            <a:custGeom>
              <a:avLst/>
              <a:gdLst>
                <a:gd name="T0" fmla="*/ 0 w 125"/>
                <a:gd name="T1" fmla="*/ 0 h 63"/>
                <a:gd name="T2" fmla="*/ 64 w 125"/>
                <a:gd name="T3" fmla="*/ 63 h 63"/>
                <a:gd name="T4" fmla="*/ 125 w 125"/>
                <a:gd name="T5" fmla="*/ 0 h 63"/>
                <a:gd name="T6" fmla="*/ 0 w 125"/>
                <a:gd name="T7" fmla="*/ 0 h 63"/>
              </a:gdLst>
              <a:ahLst/>
              <a:cxnLst>
                <a:cxn ang="0">
                  <a:pos x="T0" y="T1"/>
                </a:cxn>
                <a:cxn ang="0">
                  <a:pos x="T2" y="T3"/>
                </a:cxn>
                <a:cxn ang="0">
                  <a:pos x="T4" y="T5"/>
                </a:cxn>
                <a:cxn ang="0">
                  <a:pos x="T6" y="T7"/>
                </a:cxn>
              </a:cxnLst>
              <a:rect l="0" t="0" r="r" b="b"/>
              <a:pathLst>
                <a:path w="125" h="63">
                  <a:moveTo>
                    <a:pt x="0" y="0"/>
                  </a:moveTo>
                  <a:lnTo>
                    <a:pt x="64" y="63"/>
                  </a:lnTo>
                  <a:lnTo>
                    <a:pt x="12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cxnSp>
        <p:nvCxnSpPr>
          <p:cNvPr id="34" name="直接连接符 33"/>
          <p:cNvCxnSpPr/>
          <p:nvPr/>
        </p:nvCxnSpPr>
        <p:spPr bwMode="auto">
          <a:xfrm>
            <a:off x="11845175" y="3451815"/>
            <a:ext cx="623135" cy="0"/>
          </a:xfrm>
          <a:prstGeom prst="line">
            <a:avLst/>
          </a:prstGeom>
          <a:solidFill>
            <a:schemeClr val="accent1"/>
          </a:solidFill>
          <a:ln w="9525" cap="flat" cmpd="sng" algn="ctr">
            <a:solidFill>
              <a:srgbClr val="1C488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Freeform 5"/>
          <p:cNvSpPr>
            <a:spLocks/>
          </p:cNvSpPr>
          <p:nvPr/>
        </p:nvSpPr>
        <p:spPr bwMode="auto">
          <a:xfrm rot="10800000">
            <a:off x="10829965" y="2987667"/>
            <a:ext cx="1004180" cy="88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grpSp>
        <p:nvGrpSpPr>
          <p:cNvPr id="101" name="组合 100"/>
          <p:cNvGrpSpPr/>
          <p:nvPr/>
        </p:nvGrpSpPr>
        <p:grpSpPr>
          <a:xfrm>
            <a:off x="11169965" y="3294250"/>
            <a:ext cx="317815" cy="272523"/>
            <a:chOff x="3546346" y="2339026"/>
            <a:chExt cx="897787" cy="769842"/>
          </a:xfrm>
          <a:solidFill>
            <a:srgbClr val="1C4885"/>
          </a:solidFill>
        </p:grpSpPr>
        <p:sp>
          <p:nvSpPr>
            <p:cNvPr id="102" name="Rectangle 227"/>
            <p:cNvSpPr>
              <a:spLocks noChangeArrowheads="1"/>
            </p:cNvSpPr>
            <p:nvPr/>
          </p:nvSpPr>
          <p:spPr bwMode="auto">
            <a:xfrm>
              <a:off x="3561526" y="3077423"/>
              <a:ext cx="882607" cy="3144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3"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4"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5"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6"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7"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8"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
        <p:nvSpPr>
          <p:cNvPr id="109" name="文本框 12"/>
          <p:cNvSpPr txBox="1"/>
          <p:nvPr/>
        </p:nvSpPr>
        <p:spPr>
          <a:xfrm>
            <a:off x="412789" y="4326636"/>
            <a:ext cx="8624417" cy="1354217"/>
          </a:xfrm>
          <a:prstGeom prst="rect">
            <a:avLst/>
          </a:prstGeom>
          <a:noFill/>
        </p:spPr>
        <p:txBody>
          <a:bodyPr wrap="square" rtlCol="0">
            <a:spAutoFit/>
          </a:bodyPr>
          <a:lstStyle/>
          <a:p>
            <a:r>
              <a:rPr lang="zh-CN" altLang="en-US" dirty="0">
                <a:solidFill>
                  <a:schemeClr val="tx2"/>
                </a:solidFill>
                <a:latin typeface="微软雅黑" panose="020B0503020204020204" pitchFamily="34" charset="-122"/>
                <a:ea typeface="微软雅黑" panose="020B0503020204020204" pitchFamily="34" charset="-122"/>
              </a:rPr>
              <a:t>指导教师：匡宏宇</a:t>
            </a:r>
            <a:endParaRPr lang="en-US" altLang="zh-CN" dirty="0">
              <a:solidFill>
                <a:schemeClr val="tx2"/>
              </a:solidFill>
              <a:latin typeface="微软雅黑" panose="020B0503020204020204" pitchFamily="34" charset="-122"/>
              <a:ea typeface="微软雅黑" panose="020B0503020204020204" pitchFamily="34" charset="-122"/>
            </a:endParaRPr>
          </a:p>
          <a:p>
            <a:r>
              <a:rPr lang="zh-CN" altLang="en-US" dirty="0">
                <a:solidFill>
                  <a:schemeClr val="tx2"/>
                </a:solidFill>
                <a:latin typeface="微软雅黑" panose="020B0503020204020204" pitchFamily="34" charset="-122"/>
                <a:ea typeface="微软雅黑" panose="020B0503020204020204" pitchFamily="34" charset="-122"/>
              </a:rPr>
              <a:t>小组成员：白信羽、陈宇航、高康、蒋先威、毛九弢、</a:t>
            </a:r>
            <a:r>
              <a:rPr lang="zh-CN" altLang="en-US">
                <a:solidFill>
                  <a:schemeClr val="tx2"/>
                </a:solidFill>
                <a:latin typeface="微软雅黑" panose="020B0503020204020204" pitchFamily="34" charset="-122"/>
                <a:ea typeface="微软雅黑" panose="020B0503020204020204" pitchFamily="34" charset="-122"/>
              </a:rPr>
              <a:t>袁唯瀚 </a:t>
            </a:r>
            <a:endParaRPr lang="en-US" altLang="zh-CN">
              <a:solidFill>
                <a:schemeClr val="tx2"/>
              </a:solidFill>
              <a:latin typeface="微软雅黑" panose="020B0503020204020204" pitchFamily="34" charset="-122"/>
              <a:ea typeface="微软雅黑" panose="020B0503020204020204" pitchFamily="34" charset="-122"/>
            </a:endParaRPr>
          </a:p>
          <a:p>
            <a:r>
              <a:rPr lang="zh-CN" altLang="en-US">
                <a:solidFill>
                  <a:schemeClr val="tx2"/>
                </a:solidFill>
                <a:latin typeface="微软雅黑" panose="020B0503020204020204" pitchFamily="34" charset="-122"/>
                <a:ea typeface="微软雅黑" panose="020B0503020204020204" pitchFamily="34" charset="-122"/>
              </a:rPr>
              <a:t>汇报</a:t>
            </a:r>
            <a:r>
              <a:rPr lang="zh-CN" altLang="en-US" dirty="0">
                <a:solidFill>
                  <a:schemeClr val="tx2"/>
                </a:solidFill>
                <a:latin typeface="微软雅黑" panose="020B0503020204020204" pitchFamily="34" charset="-122"/>
                <a:ea typeface="微软雅黑" panose="020B0503020204020204" pitchFamily="34" charset="-122"/>
              </a:rPr>
              <a:t>成员：白信羽</a:t>
            </a:r>
            <a:r>
              <a:rPr lang="zh-CN" altLang="en-US">
                <a:solidFill>
                  <a:schemeClr val="tx2"/>
                </a:solidFill>
                <a:latin typeface="微软雅黑" panose="020B0503020204020204" pitchFamily="34" charset="-122"/>
                <a:ea typeface="微软雅黑" panose="020B0503020204020204" pitchFamily="34" charset="-122"/>
              </a:rPr>
              <a:t>、高康</a:t>
            </a:r>
            <a:endParaRPr lang="en-US" altLang="zh-CN">
              <a:solidFill>
                <a:schemeClr val="tx2"/>
              </a:solidFill>
              <a:latin typeface="微软雅黑" panose="020B0503020204020204" pitchFamily="34" charset="-122"/>
              <a:ea typeface="微软雅黑" panose="020B0503020204020204" pitchFamily="34" charset="-122"/>
            </a:endParaRPr>
          </a:p>
          <a:p>
            <a:br>
              <a:rPr lang="en-US" altLang="zh-CN">
                <a:solidFill>
                  <a:schemeClr val="tx2"/>
                </a:solidFill>
                <a:latin typeface="微软雅黑" panose="020B0503020204020204" pitchFamily="34" charset="-122"/>
                <a:ea typeface="微软雅黑" panose="020B0503020204020204" pitchFamily="34" charset="-122"/>
              </a:rPr>
            </a:br>
            <a:r>
              <a:rPr lang="en-US" altLang="zh-CN" sz="1000">
                <a:solidFill>
                  <a:schemeClr val="tx2"/>
                </a:solidFill>
                <a:latin typeface="微软雅黑" panose="020B0503020204020204" pitchFamily="34" charset="-122"/>
                <a:ea typeface="微软雅黑" panose="020B0503020204020204" pitchFamily="34" charset="-122"/>
              </a:rPr>
              <a:t>*</a:t>
            </a:r>
            <a:r>
              <a:rPr lang="zh-CN" altLang="en-US" sz="1000">
                <a:solidFill>
                  <a:schemeClr val="tx2"/>
                </a:solidFill>
                <a:latin typeface="微软雅黑" panose="020B0503020204020204" pitchFamily="34" charset="-122"/>
                <a:ea typeface="微软雅黑" panose="020B0503020204020204" pitchFamily="34" charset="-122"/>
              </a:rPr>
              <a:t>姓名首字母序</a:t>
            </a:r>
            <a:endParaRPr lang="en-US" altLang="zh-CN" sz="1000">
              <a:solidFill>
                <a:schemeClr val="tx2"/>
              </a:solidFill>
              <a:latin typeface="微软雅黑" panose="020B0503020204020204" pitchFamily="34" charset="-122"/>
              <a:ea typeface="微软雅黑" panose="020B0503020204020204" pitchFamily="34" charset="-122"/>
            </a:endParaRPr>
          </a:p>
        </p:txBody>
      </p:sp>
      <p:pic>
        <p:nvPicPr>
          <p:cNvPr id="112" name="图片 12"/>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rot="10800000">
            <a:off x="157233" y="4735640"/>
            <a:ext cx="6591148" cy="2151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矩形 80"/>
          <p:cNvSpPr/>
          <p:nvPr/>
        </p:nvSpPr>
        <p:spPr bwMode="auto">
          <a:xfrm>
            <a:off x="248580" y="2022207"/>
            <a:ext cx="4620963" cy="80335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4000" b="0" i="0" u="none" strike="noStrike" cap="none" normalizeH="0" baseline="0" dirty="0">
                <a:ln>
                  <a:noFill/>
                </a:ln>
                <a:solidFill>
                  <a:schemeClr val="tx2">
                    <a:alpha val="20000"/>
                  </a:schemeClr>
                </a:solidFill>
                <a:effectLst/>
                <a:latin typeface="Broadway" pitchFamily="82" charset="0"/>
              </a:rPr>
              <a:t>南京大学 </a:t>
            </a:r>
            <a:r>
              <a:rPr kumimoji="0" lang="en-US" altLang="zh-CN" sz="4000" b="0" i="0" u="none" strike="noStrike" cap="none" normalizeH="0" baseline="0" dirty="0">
                <a:ln>
                  <a:noFill/>
                </a:ln>
                <a:solidFill>
                  <a:schemeClr val="tx2">
                    <a:alpha val="20000"/>
                  </a:schemeClr>
                </a:solidFill>
                <a:effectLst/>
                <a:latin typeface="Broadway" pitchFamily="82" charset="0"/>
              </a:rPr>
              <a:t>&amp; </a:t>
            </a:r>
            <a:r>
              <a:rPr kumimoji="0" lang="zh-CN" altLang="en-US" sz="4000" b="0" i="0" u="none" strike="noStrike" cap="none" normalizeH="0" baseline="0" dirty="0">
                <a:ln>
                  <a:noFill/>
                </a:ln>
                <a:solidFill>
                  <a:schemeClr val="tx2">
                    <a:alpha val="20000"/>
                  </a:schemeClr>
                </a:solidFill>
                <a:effectLst/>
                <a:latin typeface="Broadway" pitchFamily="82" charset="0"/>
              </a:rPr>
              <a:t>慧工云</a:t>
            </a:r>
          </a:p>
        </p:txBody>
      </p:sp>
    </p:spTree>
    <p:extLst>
      <p:ext uri="{BB962C8B-B14F-4D97-AF65-F5344CB8AC3E}">
        <p14:creationId xmlns:p14="http://schemas.microsoft.com/office/powerpoint/2010/main" val="1417545164"/>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44" name="Straight Connector 154"/>
          <p:cNvCxnSpPr>
            <a:cxnSpLocks noChangeShapeType="1"/>
          </p:cNvCxnSpPr>
          <p:nvPr/>
        </p:nvCxnSpPr>
        <p:spPr bwMode="auto">
          <a:xfrm>
            <a:off x="4467303" y="2320803"/>
            <a:ext cx="1104900" cy="0"/>
          </a:xfrm>
          <a:prstGeom prst="line">
            <a:avLst/>
          </a:prstGeom>
          <a:noFill/>
          <a:ln w="19050">
            <a:solidFill>
              <a:schemeClr val="tx2">
                <a:lumMod val="60000"/>
                <a:lumOff val="40000"/>
              </a:schemeClr>
            </a:solidFill>
            <a:prstDash val="sysDot"/>
            <a:round/>
            <a:headEnd/>
            <a:tailEnd/>
          </a:ln>
          <a:extLst>
            <a:ext uri="{909E8E84-426E-40DD-AFC4-6F175D3DCCD1}">
              <a14:hiddenFill xmlns:a14="http://schemas.microsoft.com/office/drawing/2010/main">
                <a:noFill/>
              </a14:hiddenFill>
            </a:ext>
          </a:extLst>
        </p:spPr>
      </p:cxnSp>
      <p:cxnSp>
        <p:nvCxnSpPr>
          <p:cNvPr id="10246" name="Straight Connector 163"/>
          <p:cNvCxnSpPr>
            <a:cxnSpLocks noChangeShapeType="1"/>
          </p:cNvCxnSpPr>
          <p:nvPr/>
        </p:nvCxnSpPr>
        <p:spPr bwMode="auto">
          <a:xfrm>
            <a:off x="4909954" y="4978525"/>
            <a:ext cx="1104900" cy="0"/>
          </a:xfrm>
          <a:prstGeom prst="line">
            <a:avLst/>
          </a:prstGeom>
          <a:noFill/>
          <a:ln w="19050">
            <a:solidFill>
              <a:srgbClr val="7F7F7F"/>
            </a:solidFill>
            <a:prstDash val="sysDot"/>
            <a:round/>
            <a:headEnd/>
            <a:tailEnd/>
          </a:ln>
          <a:extLst>
            <a:ext uri="{909E8E84-426E-40DD-AFC4-6F175D3DCCD1}">
              <a14:hiddenFill xmlns:a14="http://schemas.microsoft.com/office/drawing/2010/main">
                <a:noFill/>
              </a14:hiddenFill>
            </a:ext>
          </a:extLst>
        </p:spPr>
      </p:cxnSp>
      <p:cxnSp>
        <p:nvCxnSpPr>
          <p:cNvPr id="10247" name="Straight Connector 162"/>
          <p:cNvCxnSpPr>
            <a:cxnSpLocks noChangeShapeType="1"/>
          </p:cNvCxnSpPr>
          <p:nvPr/>
        </p:nvCxnSpPr>
        <p:spPr bwMode="auto">
          <a:xfrm>
            <a:off x="8283028" y="3082352"/>
            <a:ext cx="1063625" cy="0"/>
          </a:xfrm>
          <a:prstGeom prst="line">
            <a:avLst/>
          </a:prstGeom>
          <a:noFill/>
          <a:ln w="19050">
            <a:solidFill>
              <a:srgbClr val="1C4885"/>
            </a:solidFill>
            <a:prstDash val="sysDot"/>
            <a:round/>
            <a:headEnd/>
            <a:tailEnd/>
          </a:ln>
          <a:extLst>
            <a:ext uri="{909E8E84-426E-40DD-AFC4-6F175D3DCCD1}">
              <a14:hiddenFill xmlns:a14="http://schemas.microsoft.com/office/drawing/2010/main">
                <a:noFill/>
              </a14:hiddenFill>
            </a:ext>
          </a:extLst>
        </p:spPr>
      </p:cxnSp>
      <p:sp>
        <p:nvSpPr>
          <p:cNvPr id="10250" name="Oval 101"/>
          <p:cNvSpPr>
            <a:spLocks noChangeArrowheads="1"/>
          </p:cNvSpPr>
          <p:nvPr/>
        </p:nvSpPr>
        <p:spPr bwMode="auto">
          <a:xfrm>
            <a:off x="5102303" y="1920753"/>
            <a:ext cx="3165475" cy="3165475"/>
          </a:xfrm>
          <a:prstGeom prst="ellipse">
            <a:avLst/>
          </a:prstGeom>
          <a:noFill/>
          <a:ln w="19050">
            <a:solidFill>
              <a:srgbClr val="C1C7D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1374775" eaLnBrk="1" hangingPunct="1"/>
            <a:endParaRPr lang="en-US" altLang="zh-CN" sz="3600">
              <a:solidFill>
                <a:srgbClr val="FFFFFF"/>
              </a:solidFill>
              <a:latin typeface="Arial" pitchFamily="34" charset="0"/>
              <a:ea typeface="微软雅黑" pitchFamily="34" charset="-122"/>
              <a:sym typeface="Arial" pitchFamily="34" charset="0"/>
            </a:endParaRPr>
          </a:p>
        </p:txBody>
      </p:sp>
      <p:pic>
        <p:nvPicPr>
          <p:cNvPr id="10254" name="Group 14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303" y="4222478"/>
            <a:ext cx="1560512"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8" name="Oval 66"/>
          <p:cNvSpPr>
            <a:spLocks noChangeAspect="1" noChangeArrowheads="1"/>
          </p:cNvSpPr>
          <p:nvPr/>
        </p:nvSpPr>
        <p:spPr bwMode="auto">
          <a:xfrm>
            <a:off x="5824354" y="4710237"/>
            <a:ext cx="538163" cy="538163"/>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4775" eaLnBrk="1" hangingPunct="1"/>
            <a:r>
              <a:rPr lang="en-US" altLang="zh-CN" b="1" dirty="0">
                <a:solidFill>
                  <a:srgbClr val="FFFFFF"/>
                </a:solidFill>
                <a:latin typeface="Arial" pitchFamily="34" charset="0"/>
                <a:ea typeface="微软雅黑" pitchFamily="34" charset="-122"/>
                <a:sym typeface="Arial" pitchFamily="34" charset="0"/>
              </a:rPr>
              <a:t>3</a:t>
            </a:r>
          </a:p>
        </p:txBody>
      </p:sp>
      <p:sp>
        <p:nvSpPr>
          <p:cNvPr id="10260" name="Oval 120"/>
          <p:cNvSpPr>
            <a:spLocks noChangeAspect="1" noChangeArrowheads="1"/>
          </p:cNvSpPr>
          <p:nvPr/>
        </p:nvSpPr>
        <p:spPr bwMode="auto">
          <a:xfrm>
            <a:off x="8014741" y="2814064"/>
            <a:ext cx="536575" cy="538163"/>
          </a:xfrm>
          <a:prstGeom prst="ellipse">
            <a:avLst/>
          </a:pr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1374775" eaLnBrk="1" hangingPunct="1"/>
            <a:r>
              <a:rPr lang="en-US" altLang="zh-CN" b="1" dirty="0">
                <a:solidFill>
                  <a:srgbClr val="FFFFFF"/>
                </a:solidFill>
                <a:latin typeface="Arial" pitchFamily="34" charset="0"/>
                <a:ea typeface="微软雅黑" pitchFamily="34" charset="-122"/>
                <a:sym typeface="Arial" pitchFamily="34" charset="0"/>
              </a:rPr>
              <a:t>2</a:t>
            </a:r>
          </a:p>
        </p:txBody>
      </p:sp>
      <p:sp>
        <p:nvSpPr>
          <p:cNvPr id="10262" name="Oval 30"/>
          <p:cNvSpPr>
            <a:spLocks noChangeAspect="1" noChangeArrowheads="1"/>
          </p:cNvSpPr>
          <p:nvPr/>
        </p:nvSpPr>
        <p:spPr bwMode="auto">
          <a:xfrm>
            <a:off x="5381703" y="2050928"/>
            <a:ext cx="538163" cy="538163"/>
          </a:xfrm>
          <a:prstGeom prst="ellipse">
            <a:avLst/>
          </a:prstGeom>
          <a:solidFill>
            <a:schemeClr val="tx2">
              <a:lumMod val="60000"/>
              <a:lumOff val="40000"/>
            </a:schemeClr>
          </a:solidFill>
          <a:ln>
            <a:noFill/>
          </a:ln>
        </p:spPr>
        <p:txBody>
          <a:bodyPr anchor="ctr"/>
          <a:lstStyle/>
          <a:p>
            <a:pPr algn="ctr" defTabSz="1374775" eaLnBrk="1" hangingPunct="1"/>
            <a:r>
              <a:rPr lang="en-US" altLang="zh-CN" b="1">
                <a:solidFill>
                  <a:srgbClr val="FFFFFF"/>
                </a:solidFill>
                <a:latin typeface="Arial" pitchFamily="34" charset="0"/>
                <a:ea typeface="微软雅黑" pitchFamily="34" charset="-122"/>
                <a:sym typeface="Arial" pitchFamily="34" charset="0"/>
              </a:rPr>
              <a:t>1</a:t>
            </a:r>
            <a:endParaRPr lang="en-US" altLang="zh-CN" sz="200" b="1">
              <a:solidFill>
                <a:srgbClr val="FFFFFF"/>
              </a:solidFill>
              <a:latin typeface="Arial" pitchFamily="34" charset="0"/>
              <a:ea typeface="微软雅黑" pitchFamily="34" charset="-122"/>
              <a:sym typeface="Arial" pitchFamily="34" charset="0"/>
            </a:endParaRPr>
          </a:p>
        </p:txBody>
      </p:sp>
      <p:grpSp>
        <p:nvGrpSpPr>
          <p:cNvPr id="10263" name="组合 35"/>
          <p:cNvGrpSpPr>
            <a:grpSpLocks/>
          </p:cNvGrpSpPr>
          <p:nvPr/>
        </p:nvGrpSpPr>
        <p:grpSpPr bwMode="auto">
          <a:xfrm>
            <a:off x="5853191" y="2814516"/>
            <a:ext cx="1695450" cy="1533525"/>
            <a:chOff x="0" y="0"/>
            <a:chExt cx="1695998" cy="1533545"/>
          </a:xfrm>
        </p:grpSpPr>
        <p:sp>
          <p:nvSpPr>
            <p:cNvPr id="10270" name="Freeform 5"/>
            <p:cNvSpPr>
              <a:spLocks/>
            </p:cNvSpPr>
            <p:nvPr/>
          </p:nvSpPr>
          <p:spPr bwMode="auto">
            <a:xfrm>
              <a:off x="609004" y="1187013"/>
              <a:ext cx="483986" cy="219611"/>
            </a:xfrm>
            <a:custGeom>
              <a:avLst/>
              <a:gdLst>
                <a:gd name="T0" fmla="*/ 2147483647 w 919"/>
                <a:gd name="T1" fmla="*/ 0 h 417"/>
                <a:gd name="T2" fmla="*/ 2147483647 w 919"/>
                <a:gd name="T3" fmla="*/ 0 h 417"/>
                <a:gd name="T4" fmla="*/ 0 w 919"/>
                <a:gd name="T5" fmla="*/ 2147483647 h 417"/>
                <a:gd name="T6" fmla="*/ 2147483647 w 919"/>
                <a:gd name="T7" fmla="*/ 2147483647 h 417"/>
                <a:gd name="T8" fmla="*/ 2147483647 w 919"/>
                <a:gd name="T9" fmla="*/ 0 h 4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9" h="417">
                  <a:moveTo>
                    <a:pt x="874" y="0"/>
                  </a:moveTo>
                  <a:lnTo>
                    <a:pt x="45" y="0"/>
                  </a:lnTo>
                  <a:lnTo>
                    <a:pt x="0" y="417"/>
                  </a:lnTo>
                  <a:lnTo>
                    <a:pt x="919" y="417"/>
                  </a:lnTo>
                  <a:lnTo>
                    <a:pt x="874" y="0"/>
                  </a:lnTo>
                  <a:close/>
                </a:path>
              </a:pathLst>
            </a:custGeom>
            <a:solidFill>
              <a:srgbClr val="8893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71" name="Rectangle 6"/>
            <p:cNvSpPr>
              <a:spLocks noChangeArrowheads="1"/>
            </p:cNvSpPr>
            <p:nvPr/>
          </p:nvSpPr>
          <p:spPr bwMode="auto">
            <a:xfrm>
              <a:off x="487876" y="1491413"/>
              <a:ext cx="725716" cy="42132"/>
            </a:xfrm>
            <a:prstGeom prst="rect">
              <a:avLst/>
            </a:prstGeom>
            <a:solidFill>
              <a:srgbClr val="5661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374775" eaLnBrk="1" hangingPunct="1"/>
              <a:endParaRPr lang="zh-CN" altLang="en-US" sz="2800">
                <a:solidFill>
                  <a:srgbClr val="000000"/>
                </a:solidFill>
                <a:latin typeface="Arial" pitchFamily="34" charset="0"/>
                <a:ea typeface="微软雅黑" pitchFamily="34" charset="-122"/>
                <a:sym typeface="Arial" pitchFamily="34" charset="0"/>
              </a:endParaRPr>
            </a:p>
          </p:txBody>
        </p:sp>
        <p:sp>
          <p:nvSpPr>
            <p:cNvPr id="10272" name="Freeform 7"/>
            <p:cNvSpPr>
              <a:spLocks/>
            </p:cNvSpPr>
            <p:nvPr/>
          </p:nvSpPr>
          <p:spPr bwMode="auto">
            <a:xfrm>
              <a:off x="0" y="0"/>
              <a:ext cx="1681484" cy="1015558"/>
            </a:xfrm>
            <a:custGeom>
              <a:avLst/>
              <a:gdLst>
                <a:gd name="T0" fmla="*/ 2147483647 w 1356"/>
                <a:gd name="T1" fmla="*/ 0 h 824"/>
                <a:gd name="T2" fmla="*/ 2147483647 w 1356"/>
                <a:gd name="T3" fmla="*/ 0 h 824"/>
                <a:gd name="T4" fmla="*/ 0 w 1356"/>
                <a:gd name="T5" fmla="*/ 2147483647 h 824"/>
                <a:gd name="T6" fmla="*/ 0 w 1356"/>
                <a:gd name="T7" fmla="*/ 2147483647 h 824"/>
                <a:gd name="T8" fmla="*/ 0 w 1356"/>
                <a:gd name="T9" fmla="*/ 2147483647 h 824"/>
                <a:gd name="T10" fmla="*/ 2147483647 w 1356"/>
                <a:gd name="T11" fmla="*/ 2147483647 h 824"/>
                <a:gd name="T12" fmla="*/ 2147483647 w 1356"/>
                <a:gd name="T13" fmla="*/ 2147483647 h 824"/>
                <a:gd name="T14" fmla="*/ 2147483647 w 1356"/>
                <a:gd name="T15" fmla="*/ 2147483647 h 824"/>
                <a:gd name="T16" fmla="*/ 2147483647 w 1356"/>
                <a:gd name="T17" fmla="*/ 0 h 8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56" h="824">
                  <a:moveTo>
                    <a:pt x="1259" y="0"/>
                  </a:moveTo>
                  <a:cubicBezTo>
                    <a:pt x="97" y="0"/>
                    <a:pt x="97" y="0"/>
                    <a:pt x="97" y="0"/>
                  </a:cubicBezTo>
                  <a:cubicBezTo>
                    <a:pt x="43" y="0"/>
                    <a:pt x="0" y="44"/>
                    <a:pt x="0" y="97"/>
                  </a:cubicBezTo>
                  <a:cubicBezTo>
                    <a:pt x="0" y="727"/>
                    <a:pt x="0" y="727"/>
                    <a:pt x="0" y="727"/>
                  </a:cubicBezTo>
                  <a:cubicBezTo>
                    <a:pt x="0" y="824"/>
                    <a:pt x="0" y="824"/>
                    <a:pt x="0" y="824"/>
                  </a:cubicBezTo>
                  <a:cubicBezTo>
                    <a:pt x="1356" y="824"/>
                    <a:pt x="1356" y="824"/>
                    <a:pt x="1356" y="824"/>
                  </a:cubicBezTo>
                  <a:cubicBezTo>
                    <a:pt x="1356" y="727"/>
                    <a:pt x="1356" y="727"/>
                    <a:pt x="1356" y="727"/>
                  </a:cubicBezTo>
                  <a:cubicBezTo>
                    <a:pt x="1356" y="97"/>
                    <a:pt x="1356" y="97"/>
                    <a:pt x="1356" y="97"/>
                  </a:cubicBezTo>
                  <a:cubicBezTo>
                    <a:pt x="1356" y="44"/>
                    <a:pt x="1313" y="0"/>
                    <a:pt x="1259" y="0"/>
                  </a:cubicBezTo>
                </a:path>
              </a:pathLst>
            </a:custGeom>
            <a:solidFill>
              <a:srgbClr val="566172"/>
            </a:solidFill>
            <a:ln w="9525" cmpd="sng">
              <a:solidFill>
                <a:srgbClr val="A6A6A6"/>
              </a:solidFill>
              <a:round/>
              <a:headEnd/>
              <a:tailEnd/>
            </a:ln>
          </p:spPr>
          <p:txBody>
            <a:bodyPr/>
            <a:lstStyle/>
            <a:p>
              <a:endParaRPr lang="zh-CN" altLang="en-US"/>
            </a:p>
          </p:txBody>
        </p:sp>
        <p:sp>
          <p:nvSpPr>
            <p:cNvPr id="10273" name="Freeform 9"/>
            <p:cNvSpPr>
              <a:spLocks noEditPoints="1"/>
            </p:cNvSpPr>
            <p:nvPr/>
          </p:nvSpPr>
          <p:spPr bwMode="auto">
            <a:xfrm>
              <a:off x="5470" y="2590"/>
              <a:ext cx="1690528" cy="1027483"/>
            </a:xfrm>
            <a:custGeom>
              <a:avLst/>
              <a:gdLst>
                <a:gd name="T0" fmla="*/ 2147483647 w 1356"/>
                <a:gd name="T1" fmla="*/ 2147483647 h 824"/>
                <a:gd name="T2" fmla="*/ 2147483647 w 1356"/>
                <a:gd name="T3" fmla="*/ 2147483647 h 824"/>
                <a:gd name="T4" fmla="*/ 2147483647 w 1356"/>
                <a:gd name="T5" fmla="*/ 2147483647 h 824"/>
                <a:gd name="T6" fmla="*/ 2147483647 w 1356"/>
                <a:gd name="T7" fmla="*/ 2147483647 h 824"/>
                <a:gd name="T8" fmla="*/ 2147483647 w 1356"/>
                <a:gd name="T9" fmla="*/ 2147483647 h 824"/>
                <a:gd name="T10" fmla="*/ 2147483647 w 1356"/>
                <a:gd name="T11" fmla="*/ 2147483647 h 824"/>
                <a:gd name="T12" fmla="*/ 2147483647 w 1356"/>
                <a:gd name="T13" fmla="*/ 2147483647 h 824"/>
                <a:gd name="T14" fmla="*/ 2147483647 w 1356"/>
                <a:gd name="T15" fmla="*/ 0 h 824"/>
                <a:gd name="T16" fmla="*/ 2147483647 w 1356"/>
                <a:gd name="T17" fmla="*/ 0 h 824"/>
                <a:gd name="T18" fmla="*/ 0 w 1356"/>
                <a:gd name="T19" fmla="*/ 2147483647 h 824"/>
                <a:gd name="T20" fmla="*/ 0 w 1356"/>
                <a:gd name="T21" fmla="*/ 2147483647 h 824"/>
                <a:gd name="T22" fmla="*/ 2147483647 w 1356"/>
                <a:gd name="T23" fmla="*/ 2147483647 h 824"/>
                <a:gd name="T24" fmla="*/ 2147483647 w 1356"/>
                <a:gd name="T25" fmla="*/ 2147483647 h 824"/>
                <a:gd name="T26" fmla="*/ 2147483647 w 1356"/>
                <a:gd name="T27" fmla="*/ 0 h 8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56" h="824">
                  <a:moveTo>
                    <a:pt x="1308" y="49"/>
                  </a:moveTo>
                  <a:cubicBezTo>
                    <a:pt x="1308" y="49"/>
                    <a:pt x="1308" y="49"/>
                    <a:pt x="1308" y="49"/>
                  </a:cubicBezTo>
                  <a:cubicBezTo>
                    <a:pt x="1308" y="775"/>
                    <a:pt x="1308" y="775"/>
                    <a:pt x="1308" y="775"/>
                  </a:cubicBezTo>
                  <a:cubicBezTo>
                    <a:pt x="48" y="775"/>
                    <a:pt x="48" y="775"/>
                    <a:pt x="48" y="775"/>
                  </a:cubicBezTo>
                  <a:cubicBezTo>
                    <a:pt x="48" y="49"/>
                    <a:pt x="48" y="49"/>
                    <a:pt x="48" y="49"/>
                  </a:cubicBezTo>
                  <a:cubicBezTo>
                    <a:pt x="48" y="49"/>
                    <a:pt x="48" y="49"/>
                    <a:pt x="48" y="49"/>
                  </a:cubicBezTo>
                  <a:lnTo>
                    <a:pt x="1308" y="49"/>
                  </a:lnTo>
                  <a:close/>
                  <a:moveTo>
                    <a:pt x="1308" y="0"/>
                  </a:moveTo>
                  <a:cubicBezTo>
                    <a:pt x="48" y="0"/>
                    <a:pt x="48" y="0"/>
                    <a:pt x="48" y="0"/>
                  </a:cubicBezTo>
                  <a:cubicBezTo>
                    <a:pt x="22" y="0"/>
                    <a:pt x="0" y="22"/>
                    <a:pt x="0" y="49"/>
                  </a:cubicBezTo>
                  <a:cubicBezTo>
                    <a:pt x="0" y="824"/>
                    <a:pt x="0" y="824"/>
                    <a:pt x="0" y="824"/>
                  </a:cubicBezTo>
                  <a:cubicBezTo>
                    <a:pt x="1356" y="824"/>
                    <a:pt x="1356" y="824"/>
                    <a:pt x="1356" y="824"/>
                  </a:cubicBezTo>
                  <a:cubicBezTo>
                    <a:pt x="1356" y="49"/>
                    <a:pt x="1356" y="49"/>
                    <a:pt x="1356" y="49"/>
                  </a:cubicBezTo>
                  <a:cubicBezTo>
                    <a:pt x="1356" y="22"/>
                    <a:pt x="1334" y="0"/>
                    <a:pt x="1308" y="0"/>
                  </a:cubicBezTo>
                  <a:close/>
                </a:path>
              </a:pathLst>
            </a:custGeom>
            <a:solidFill>
              <a:srgbClr val="5661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74" name="Freeform 10"/>
            <p:cNvSpPr>
              <a:spLocks/>
            </p:cNvSpPr>
            <p:nvPr/>
          </p:nvSpPr>
          <p:spPr bwMode="auto">
            <a:xfrm>
              <a:off x="5470" y="1030073"/>
              <a:ext cx="1690528" cy="180639"/>
            </a:xfrm>
            <a:custGeom>
              <a:avLst/>
              <a:gdLst>
                <a:gd name="T0" fmla="*/ 0 w 1356"/>
                <a:gd name="T1" fmla="*/ 0 h 145"/>
                <a:gd name="T2" fmla="*/ 0 w 1356"/>
                <a:gd name="T3" fmla="*/ 2147483647 h 145"/>
                <a:gd name="T4" fmla="*/ 2147483647 w 1356"/>
                <a:gd name="T5" fmla="*/ 2147483647 h 145"/>
                <a:gd name="T6" fmla="*/ 2147483647 w 1356"/>
                <a:gd name="T7" fmla="*/ 2147483647 h 145"/>
                <a:gd name="T8" fmla="*/ 2147483647 w 1356"/>
                <a:gd name="T9" fmla="*/ 2147483647 h 145"/>
                <a:gd name="T10" fmla="*/ 2147483647 w 1356"/>
                <a:gd name="T11" fmla="*/ 0 h 145"/>
                <a:gd name="T12" fmla="*/ 0 w 1356"/>
                <a:gd name="T13" fmla="*/ 0 h 1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6" h="145">
                  <a:moveTo>
                    <a:pt x="0" y="0"/>
                  </a:moveTo>
                  <a:cubicBezTo>
                    <a:pt x="0" y="96"/>
                    <a:pt x="0" y="96"/>
                    <a:pt x="0" y="96"/>
                  </a:cubicBezTo>
                  <a:cubicBezTo>
                    <a:pt x="0" y="123"/>
                    <a:pt x="22" y="145"/>
                    <a:pt x="48" y="145"/>
                  </a:cubicBezTo>
                  <a:cubicBezTo>
                    <a:pt x="1308" y="145"/>
                    <a:pt x="1308" y="145"/>
                    <a:pt x="1308" y="145"/>
                  </a:cubicBezTo>
                  <a:cubicBezTo>
                    <a:pt x="1334" y="145"/>
                    <a:pt x="1356" y="123"/>
                    <a:pt x="1356" y="96"/>
                  </a:cubicBezTo>
                  <a:cubicBezTo>
                    <a:pt x="1356" y="0"/>
                    <a:pt x="1356" y="0"/>
                    <a:pt x="1356" y="0"/>
                  </a:cubicBezTo>
                  <a:lnTo>
                    <a:pt x="0" y="0"/>
                  </a:lnTo>
                  <a:close/>
                </a:path>
              </a:pathLst>
            </a:custGeom>
            <a:solidFill>
              <a:srgbClr val="C1C7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75" name="Freeform 11"/>
            <p:cNvSpPr>
              <a:spLocks/>
            </p:cNvSpPr>
            <p:nvPr/>
          </p:nvSpPr>
          <p:spPr bwMode="auto">
            <a:xfrm>
              <a:off x="487876" y="1406624"/>
              <a:ext cx="725716" cy="84790"/>
            </a:xfrm>
            <a:custGeom>
              <a:avLst/>
              <a:gdLst>
                <a:gd name="T0" fmla="*/ 0 w 1378"/>
                <a:gd name="T1" fmla="*/ 2147483647 h 161"/>
                <a:gd name="T2" fmla="*/ 2147483647 w 1378"/>
                <a:gd name="T3" fmla="*/ 0 h 161"/>
                <a:gd name="T4" fmla="*/ 2147483647 w 1378"/>
                <a:gd name="T5" fmla="*/ 0 h 161"/>
                <a:gd name="T6" fmla="*/ 2147483647 w 1378"/>
                <a:gd name="T7" fmla="*/ 2147483647 h 161"/>
                <a:gd name="T8" fmla="*/ 0 w 1378"/>
                <a:gd name="T9" fmla="*/ 2147483647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8" h="161">
                  <a:moveTo>
                    <a:pt x="0" y="161"/>
                  </a:moveTo>
                  <a:lnTo>
                    <a:pt x="230" y="0"/>
                  </a:lnTo>
                  <a:lnTo>
                    <a:pt x="1149" y="0"/>
                  </a:lnTo>
                  <a:lnTo>
                    <a:pt x="1378" y="161"/>
                  </a:lnTo>
                  <a:lnTo>
                    <a:pt x="0" y="161"/>
                  </a:lnTo>
                  <a:close/>
                </a:path>
              </a:pathLst>
            </a:custGeom>
            <a:solidFill>
              <a:srgbClr val="C1C7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0276" name="组合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286" y="420692"/>
              <a:ext cx="438912" cy="37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69" name="TextBox 71"/>
          <p:cNvSpPr txBox="1">
            <a:spLocks noChangeArrowheads="1"/>
          </p:cNvSpPr>
          <p:nvPr/>
        </p:nvSpPr>
        <p:spPr bwMode="auto">
          <a:xfrm>
            <a:off x="3630620" y="4762964"/>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2400" b="1" dirty="0">
                <a:solidFill>
                  <a:srgbClr val="FFFFFF"/>
                </a:solidFill>
                <a:latin typeface="Arial" pitchFamily="34" charset="0"/>
                <a:ea typeface="微软雅黑" pitchFamily="34" charset="-122"/>
                <a:sym typeface="Arial" pitchFamily="34" charset="0"/>
              </a:rPr>
              <a:t>交付件</a:t>
            </a:r>
            <a:endParaRPr lang="id-ID" altLang="en-US" sz="2400" b="1" dirty="0">
              <a:solidFill>
                <a:srgbClr val="FFFFFF"/>
              </a:solidFill>
              <a:latin typeface="Arial" pitchFamily="34" charset="0"/>
              <a:ea typeface="微软雅黑" pitchFamily="34" charset="-122"/>
              <a:sym typeface="Arial" pitchFamily="34" charset="0"/>
            </a:endParaRPr>
          </a:p>
        </p:txBody>
      </p:sp>
      <p:sp>
        <p:nvSpPr>
          <p:cNvPr id="3" name="椭圆 2"/>
          <p:cNvSpPr/>
          <p:nvPr/>
        </p:nvSpPr>
        <p:spPr bwMode="auto">
          <a:xfrm>
            <a:off x="2897084" y="1445766"/>
            <a:ext cx="1739120" cy="1610434"/>
          </a:xfrm>
          <a:prstGeom prst="ellipse">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2" name="TextBox 71"/>
          <p:cNvSpPr txBox="1">
            <a:spLocks noChangeArrowheads="1"/>
          </p:cNvSpPr>
          <p:nvPr/>
        </p:nvSpPr>
        <p:spPr bwMode="auto">
          <a:xfrm>
            <a:off x="3061923" y="1780759"/>
            <a:ext cx="1427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2400" b="1" dirty="0">
                <a:solidFill>
                  <a:srgbClr val="FFFFFF"/>
                </a:solidFill>
                <a:latin typeface="Arial" pitchFamily="34" charset="0"/>
                <a:ea typeface="微软雅黑" pitchFamily="34" charset="-122"/>
                <a:sym typeface="Arial" pitchFamily="34" charset="0"/>
              </a:rPr>
              <a:t>SOP</a:t>
            </a:r>
          </a:p>
          <a:p>
            <a:pPr algn="ctr" eaLnBrk="1" hangingPunct="1"/>
            <a:r>
              <a:rPr lang="zh-CN" altLang="en-US" sz="2400" b="1" dirty="0">
                <a:solidFill>
                  <a:srgbClr val="FFFFFF"/>
                </a:solidFill>
                <a:latin typeface="Arial" pitchFamily="34" charset="0"/>
                <a:ea typeface="微软雅黑" pitchFamily="34" charset="-122"/>
                <a:sym typeface="Arial" pitchFamily="34" charset="0"/>
              </a:rPr>
              <a:t>检查点</a:t>
            </a:r>
            <a:endParaRPr lang="id-ID" altLang="en-US" sz="2400" b="1" dirty="0">
              <a:solidFill>
                <a:srgbClr val="FFFFFF"/>
              </a:solidFill>
              <a:latin typeface="Arial" pitchFamily="34" charset="0"/>
              <a:ea typeface="微软雅黑" pitchFamily="34" charset="-122"/>
              <a:sym typeface="Arial" pitchFamily="34" charset="0"/>
            </a:endParaRPr>
          </a:p>
        </p:txBody>
      </p:sp>
      <p:sp>
        <p:nvSpPr>
          <p:cNvPr id="47" name="椭圆 46"/>
          <p:cNvSpPr/>
          <p:nvPr/>
        </p:nvSpPr>
        <p:spPr bwMode="auto">
          <a:xfrm>
            <a:off x="9074774" y="2215265"/>
            <a:ext cx="1679992" cy="1679992"/>
          </a:xfrm>
          <a:prstGeom prst="ellipse">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8" name="TextBox 71"/>
          <p:cNvSpPr txBox="1">
            <a:spLocks noChangeArrowheads="1"/>
          </p:cNvSpPr>
          <p:nvPr/>
        </p:nvSpPr>
        <p:spPr bwMode="auto">
          <a:xfrm>
            <a:off x="9206884" y="282442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zh-CN" altLang="en-US" sz="2400" b="1" dirty="0">
                <a:solidFill>
                  <a:srgbClr val="FFFFFF"/>
                </a:solidFill>
                <a:latin typeface="Arial" pitchFamily="34" charset="0"/>
                <a:ea typeface="微软雅黑" pitchFamily="34" charset="-122"/>
                <a:sym typeface="Arial" pitchFamily="34" charset="0"/>
              </a:rPr>
              <a:t>检查要素</a:t>
            </a:r>
            <a:endParaRPr lang="id-ID" altLang="en-US" sz="2400" b="1" dirty="0">
              <a:solidFill>
                <a:srgbClr val="FFFFFF"/>
              </a:solidFill>
              <a:latin typeface="Arial" pitchFamily="34" charset="0"/>
              <a:ea typeface="微软雅黑" pitchFamily="34" charset="-122"/>
              <a:sym typeface="Arial" pitchFamily="34" charset="0"/>
            </a:endParaRPr>
          </a:p>
        </p:txBody>
      </p:sp>
      <p:sp>
        <p:nvSpPr>
          <p:cNvPr id="37" name="文本框 10"/>
          <p:cNvSpPr txBox="1">
            <a:spLocks noChangeArrowheads="1"/>
          </p:cNvSpPr>
          <p:nvPr/>
        </p:nvSpPr>
        <p:spPr bwMode="auto">
          <a:xfrm>
            <a:off x="174624" y="220663"/>
            <a:ext cx="29450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项目执行关键</a:t>
            </a:r>
            <a:r>
              <a:rPr lang="en-US" altLang="zh-CN" sz="2400" b="1" dirty="0">
                <a:latin typeface="微软雅黑" pitchFamily="34" charset="-122"/>
                <a:ea typeface="微软雅黑" pitchFamily="34" charset="-122"/>
              </a:rPr>
              <a:t>&amp;</a:t>
            </a:r>
            <a:r>
              <a:rPr lang="zh-CN" altLang="en-US" sz="2400" b="1" dirty="0">
                <a:latin typeface="微软雅黑" pitchFamily="34" charset="-122"/>
                <a:ea typeface="微软雅黑" pitchFamily="34" charset="-122"/>
              </a:rPr>
              <a:t>偏差</a:t>
            </a:r>
          </a:p>
        </p:txBody>
      </p:sp>
      <p:sp>
        <p:nvSpPr>
          <p:cNvPr id="38"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39" name="矩形 6">
            <a:extLst>
              <a:ext uri="{FF2B5EF4-FFF2-40B4-BE49-F238E27FC236}">
                <a16:creationId xmlns:a16="http://schemas.microsoft.com/office/drawing/2014/main" id="{F3518A9F-38EA-40B4-9F50-3FD0A7FA2F2F}"/>
              </a:ext>
            </a:extLst>
          </p:cNvPr>
          <p:cNvSpPr>
            <a:spLocks noChangeArrowheads="1"/>
          </p:cNvSpPr>
          <p:nvPr/>
        </p:nvSpPr>
        <p:spPr bwMode="auto">
          <a:xfrm>
            <a:off x="794860" y="1665630"/>
            <a:ext cx="1940283" cy="11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200" dirty="0">
                <a:solidFill>
                  <a:srgbClr val="445469"/>
                </a:solidFill>
                <a:latin typeface="微软雅黑" pitchFamily="34" charset="-122"/>
                <a:ea typeface="微软雅黑" pitchFamily="34" charset="-122"/>
                <a:sym typeface="Arial" pitchFamily="34" charset="0"/>
              </a:rPr>
              <a:t>根据关键步骤，设置阶段性检查点</a:t>
            </a:r>
            <a:endParaRPr lang="en-US" sz="2200" dirty="0">
              <a:solidFill>
                <a:srgbClr val="445469"/>
              </a:solidFill>
              <a:latin typeface="微软雅黑" pitchFamily="34" charset="-122"/>
              <a:ea typeface="微软雅黑" pitchFamily="34" charset="-122"/>
              <a:sym typeface="Arial" pitchFamily="34" charset="0"/>
            </a:endParaRPr>
          </a:p>
        </p:txBody>
      </p:sp>
      <p:sp>
        <p:nvSpPr>
          <p:cNvPr id="41" name="矩形 6">
            <a:extLst>
              <a:ext uri="{FF2B5EF4-FFF2-40B4-BE49-F238E27FC236}">
                <a16:creationId xmlns:a16="http://schemas.microsoft.com/office/drawing/2014/main" id="{22942A3F-8F6F-4B45-84E9-DD21B313C457}"/>
              </a:ext>
            </a:extLst>
          </p:cNvPr>
          <p:cNvSpPr>
            <a:spLocks noChangeArrowheads="1"/>
          </p:cNvSpPr>
          <p:nvPr/>
        </p:nvSpPr>
        <p:spPr bwMode="auto">
          <a:xfrm>
            <a:off x="794860" y="4634136"/>
            <a:ext cx="2595562"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en-US" sz="2200" dirty="0">
                <a:solidFill>
                  <a:srgbClr val="445469"/>
                </a:solidFill>
                <a:latin typeface="微软雅黑" pitchFamily="34" charset="-122"/>
                <a:ea typeface="微软雅黑" pitchFamily="34" charset="-122"/>
                <a:sym typeface="Arial" pitchFamily="34" charset="0"/>
              </a:rPr>
              <a:t>SOP</a:t>
            </a:r>
            <a:r>
              <a:rPr lang="zh-CN" altLang="en-US" sz="2200" dirty="0">
                <a:solidFill>
                  <a:srgbClr val="445469"/>
                </a:solidFill>
                <a:latin typeface="微软雅黑" pitchFamily="34" charset="-122"/>
                <a:ea typeface="微软雅黑" pitchFamily="34" charset="-122"/>
                <a:sym typeface="Arial" pitchFamily="34" charset="0"/>
              </a:rPr>
              <a:t>中每员工每阶段应当交付的材料</a:t>
            </a:r>
            <a:endParaRPr lang="en-US" sz="2200" dirty="0">
              <a:solidFill>
                <a:srgbClr val="445469"/>
              </a:solidFill>
              <a:latin typeface="微软雅黑" pitchFamily="34" charset="-122"/>
              <a:ea typeface="微软雅黑" pitchFamily="34" charset="-122"/>
              <a:sym typeface="Arial" pitchFamily="34" charset="0"/>
            </a:endParaRPr>
          </a:p>
        </p:txBody>
      </p:sp>
      <p:sp>
        <p:nvSpPr>
          <p:cNvPr id="4" name="半闭框 3">
            <a:extLst>
              <a:ext uri="{FF2B5EF4-FFF2-40B4-BE49-F238E27FC236}">
                <a16:creationId xmlns:a16="http://schemas.microsoft.com/office/drawing/2014/main" id="{54861202-37D9-494E-BD13-9BD1EC2DBF00}"/>
              </a:ext>
            </a:extLst>
          </p:cNvPr>
          <p:cNvSpPr/>
          <p:nvPr/>
        </p:nvSpPr>
        <p:spPr bwMode="auto">
          <a:xfrm rot="17331244">
            <a:off x="7414003" y="4779649"/>
            <a:ext cx="180975" cy="203734"/>
          </a:xfrm>
          <a:prstGeom prst="halfFrame">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9" name="半闭框 48">
            <a:extLst>
              <a:ext uri="{FF2B5EF4-FFF2-40B4-BE49-F238E27FC236}">
                <a16:creationId xmlns:a16="http://schemas.microsoft.com/office/drawing/2014/main" id="{DF8F2427-819A-4392-A3FD-3BF5E4C04EBD}"/>
              </a:ext>
            </a:extLst>
          </p:cNvPr>
          <p:cNvSpPr/>
          <p:nvPr/>
        </p:nvSpPr>
        <p:spPr bwMode="auto">
          <a:xfrm rot="10800000">
            <a:off x="7458153" y="2097047"/>
            <a:ext cx="180975" cy="203734"/>
          </a:xfrm>
          <a:prstGeom prst="halfFrame">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31" name="矩形 6">
            <a:extLst>
              <a:ext uri="{FF2B5EF4-FFF2-40B4-BE49-F238E27FC236}">
                <a16:creationId xmlns:a16="http://schemas.microsoft.com/office/drawing/2014/main" id="{AE05601E-A123-4435-AECC-DD9CCB69CFCB}"/>
              </a:ext>
            </a:extLst>
          </p:cNvPr>
          <p:cNvSpPr>
            <a:spLocks noChangeArrowheads="1"/>
          </p:cNvSpPr>
          <p:nvPr/>
        </p:nvSpPr>
        <p:spPr bwMode="auto">
          <a:xfrm>
            <a:off x="8989829" y="4050344"/>
            <a:ext cx="2436887" cy="131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indent="-285750" defTabSz="1216025" eaLnBrk="1" hangingPunct="1">
              <a:lnSpc>
                <a:spcPct val="120000"/>
              </a:lnSpc>
              <a:spcBef>
                <a:spcPct val="20000"/>
              </a:spcBef>
              <a:buFont typeface="Arial" panose="020B0604020202020204" pitchFamily="34" charset="0"/>
              <a:buChar char="•"/>
            </a:pPr>
            <a:r>
              <a:rPr lang="zh-CN" altLang="en-US" sz="2200" dirty="0">
                <a:solidFill>
                  <a:srgbClr val="445469"/>
                </a:solidFill>
                <a:latin typeface="微软雅黑" pitchFamily="34" charset="-122"/>
                <a:ea typeface="微软雅黑" pitchFamily="34" charset="-122"/>
                <a:sym typeface="Arial" pitchFamily="34" charset="0"/>
              </a:rPr>
              <a:t>交付件完成度</a:t>
            </a:r>
            <a:endParaRPr lang="en-US" altLang="zh-CN" sz="2200" dirty="0">
              <a:solidFill>
                <a:srgbClr val="445469"/>
              </a:solidFill>
              <a:latin typeface="微软雅黑" pitchFamily="34" charset="-122"/>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200" dirty="0">
                <a:solidFill>
                  <a:srgbClr val="445469"/>
                </a:solidFill>
                <a:latin typeface="微软雅黑" pitchFamily="34" charset="-122"/>
                <a:ea typeface="微软雅黑" pitchFamily="34" charset="-122"/>
                <a:sym typeface="Arial" pitchFamily="34" charset="0"/>
              </a:rPr>
              <a:t>执行顺序符合度</a:t>
            </a:r>
            <a:endParaRPr lang="en-US" altLang="zh-CN" sz="2200" dirty="0">
              <a:solidFill>
                <a:srgbClr val="445469"/>
              </a:solidFill>
              <a:latin typeface="微软雅黑" pitchFamily="34" charset="-122"/>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200" dirty="0">
                <a:solidFill>
                  <a:srgbClr val="445469"/>
                </a:solidFill>
                <a:latin typeface="微软雅黑" pitchFamily="34" charset="-122"/>
                <a:ea typeface="微软雅黑" pitchFamily="34" charset="-122"/>
                <a:sym typeface="Arial" pitchFamily="34" charset="0"/>
              </a:rPr>
              <a:t>时间线匹配度</a:t>
            </a:r>
            <a:endParaRPr lang="en-US" sz="2200" dirty="0">
              <a:solidFill>
                <a:srgbClr val="445469"/>
              </a:solidFill>
              <a:latin typeface="微软雅黑" pitchFamily="34" charset="-122"/>
              <a:ea typeface="微软雅黑" pitchFamily="34" charset="-122"/>
              <a:sym typeface="Arial" pitchFamily="34" charset="0"/>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2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8" grpId="0" animBg="1"/>
      <p:bldP spid="10260" grpId="0" animBg="1"/>
      <p:bldP spid="10262" grpId="0" animBg="1"/>
      <p:bldP spid="10269" grpId="0"/>
      <p:bldP spid="3" grpId="0" animBg="1"/>
      <p:bldP spid="42" grpId="0"/>
      <p:bldP spid="47" grpId="0" animBg="1"/>
      <p:bldP spid="48" grpId="0"/>
      <p:bldP spid="39" grpId="0"/>
      <p:bldP spid="41" grpId="0"/>
      <p:bldP spid="4" grpId="0" animBg="1"/>
      <p:bldP spid="49" grpId="0" animBg="1"/>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Oval 10"/>
          <p:cNvSpPr>
            <a:spLocks noChangeAspect="1" noChangeArrowheads="1"/>
          </p:cNvSpPr>
          <p:nvPr/>
        </p:nvSpPr>
        <p:spPr bwMode="auto">
          <a:xfrm>
            <a:off x="759317" y="1367287"/>
            <a:ext cx="574675" cy="576263"/>
          </a:xfrm>
          <a:prstGeom prst="ellipse">
            <a:avLst/>
          </a:prstGeom>
          <a:solidFill>
            <a:schemeClr val="tx2">
              <a:lumMod val="60000"/>
              <a:lumOff val="40000"/>
            </a:schemeClr>
          </a:solidFill>
          <a:ln>
            <a:noFill/>
          </a:ln>
        </p:spPr>
        <p:txBody>
          <a:bodyPr anchor="ctr"/>
          <a:lstStyle/>
          <a:p>
            <a:pPr algn="ctr" eaLnBrk="1" hangingPunct="1"/>
            <a:endParaRPr lang="en-US" altLang="zh-CN">
              <a:solidFill>
                <a:srgbClr val="FFFFFF"/>
              </a:solidFill>
            </a:endParaRPr>
          </a:p>
        </p:txBody>
      </p:sp>
      <p:sp>
        <p:nvSpPr>
          <p:cNvPr id="14341" name="Oval 13"/>
          <p:cNvSpPr>
            <a:spLocks noChangeAspect="1" noChangeArrowheads="1"/>
          </p:cNvSpPr>
          <p:nvPr/>
        </p:nvSpPr>
        <p:spPr bwMode="auto">
          <a:xfrm>
            <a:off x="779955" y="3088550"/>
            <a:ext cx="574675" cy="576262"/>
          </a:xfrm>
          <a:prstGeom prst="ellipse">
            <a:avLst/>
          </a:prstGeom>
          <a:solidFill>
            <a:schemeClr val="tx2"/>
          </a:solidFill>
          <a:ln>
            <a:noFill/>
          </a:ln>
        </p:spPr>
        <p:txBody>
          <a:bodyPr anchor="ctr"/>
          <a:lstStyle/>
          <a:p>
            <a:pPr algn="ctr" eaLnBrk="1" hangingPunct="1"/>
            <a:endParaRPr lang="en-US" altLang="zh-CN">
              <a:solidFill>
                <a:srgbClr val="FFFFFF"/>
              </a:solidFill>
            </a:endParaRPr>
          </a:p>
        </p:txBody>
      </p:sp>
      <p:pic>
        <p:nvPicPr>
          <p:cNvPr id="14342" name="Picture 14" descr="ph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05" y="3247300"/>
            <a:ext cx="2905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15" descr="bul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842" y="1530800"/>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Oval 19"/>
          <p:cNvSpPr>
            <a:spLocks noChangeAspect="1" noChangeArrowheads="1"/>
          </p:cNvSpPr>
          <p:nvPr/>
        </p:nvSpPr>
        <p:spPr bwMode="auto">
          <a:xfrm>
            <a:off x="787407" y="5235446"/>
            <a:ext cx="574675" cy="576262"/>
          </a:xfrm>
          <a:prstGeom prst="ellipse">
            <a:avLst/>
          </a:prstGeom>
          <a:solidFill>
            <a:schemeClr val="tx2">
              <a:lumMod val="60000"/>
              <a:lumOff val="40000"/>
            </a:schemeClr>
          </a:solidFill>
          <a:ln>
            <a:noFill/>
          </a:ln>
        </p:spPr>
        <p:txBody>
          <a:bodyPr anchor="ctr"/>
          <a:lstStyle/>
          <a:p>
            <a:pPr algn="ctr" eaLnBrk="1" hangingPunct="1"/>
            <a:endParaRPr lang="en-US" altLang="zh-CN">
              <a:solidFill>
                <a:srgbClr val="FFFFFF"/>
              </a:solidFill>
            </a:endParaRPr>
          </a:p>
        </p:txBody>
      </p:sp>
      <p:pic>
        <p:nvPicPr>
          <p:cNvPr id="14345" name="Picture 23" descr="clou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095" y="5391021"/>
            <a:ext cx="252412"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6" name="组合 9"/>
          <p:cNvGrpSpPr>
            <a:grpSpLocks noChangeAspect="1"/>
          </p:cNvGrpSpPr>
          <p:nvPr/>
        </p:nvGrpSpPr>
        <p:grpSpPr bwMode="auto">
          <a:xfrm>
            <a:off x="8490249" y="1824656"/>
            <a:ext cx="4025900" cy="4105275"/>
            <a:chOff x="0" y="0"/>
            <a:chExt cx="4025152" cy="4106791"/>
          </a:xfrm>
        </p:grpSpPr>
        <p:pic>
          <p:nvPicPr>
            <p:cNvPr id="14350" name="图片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025152" cy="410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图片 12"/>
            <p:cNvPicPr>
              <a:picLocks noChangeAspect="1" noChangeArrowheads="1"/>
            </p:cNvPicPr>
            <p:nvPr/>
          </p:nvPicPr>
          <p:blipFill>
            <a:blip r:embed="rId7">
              <a:extLst>
                <a:ext uri="{28A0092B-C50C-407E-A947-70E740481C1C}">
                  <a14:useLocalDpi xmlns:a14="http://schemas.microsoft.com/office/drawing/2010/main" val="0"/>
                </a:ext>
              </a:extLst>
            </a:blip>
            <a:srcRect r="8347"/>
            <a:stretch>
              <a:fillRect/>
            </a:stretch>
          </p:blipFill>
          <p:spPr bwMode="auto">
            <a:xfrm>
              <a:off x="538859" y="432478"/>
              <a:ext cx="3486293" cy="235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7" name="矩形 13"/>
          <p:cNvSpPr>
            <a:spLocks noChangeArrowheads="1"/>
          </p:cNvSpPr>
          <p:nvPr/>
        </p:nvSpPr>
        <p:spPr bwMode="auto">
          <a:xfrm>
            <a:off x="1586406" y="1344865"/>
            <a:ext cx="1359994"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000" dirty="0">
                <a:solidFill>
                  <a:srgbClr val="445469"/>
                </a:solidFill>
                <a:latin typeface="微软雅黑" pitchFamily="34" charset="-122"/>
                <a:ea typeface="微软雅黑" pitchFamily="34" charset="-122"/>
                <a:sym typeface="Arial" pitchFamily="34" charset="0"/>
              </a:rPr>
              <a:t>定义检查点和交付件</a:t>
            </a:r>
            <a:endParaRPr lang="en-US" sz="2000" dirty="0">
              <a:solidFill>
                <a:srgbClr val="445469"/>
              </a:solidFill>
              <a:latin typeface="微软雅黑" pitchFamily="34" charset="-122"/>
              <a:ea typeface="微软雅黑" pitchFamily="34" charset="-122"/>
              <a:sym typeface="Arial" pitchFamily="34" charset="0"/>
            </a:endParaRPr>
          </a:p>
        </p:txBody>
      </p:sp>
      <p:sp>
        <p:nvSpPr>
          <p:cNvPr id="14348" name="矩形 14"/>
          <p:cNvSpPr>
            <a:spLocks noChangeArrowheads="1"/>
          </p:cNvSpPr>
          <p:nvPr/>
        </p:nvSpPr>
        <p:spPr bwMode="auto">
          <a:xfrm>
            <a:off x="1586406" y="3058356"/>
            <a:ext cx="1602843"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000" dirty="0">
                <a:solidFill>
                  <a:srgbClr val="445469"/>
                </a:solidFill>
                <a:latin typeface="微软雅黑" pitchFamily="34" charset="-122"/>
                <a:ea typeface="微软雅黑" pitchFamily="34" charset="-122"/>
                <a:sym typeface="Arial" pitchFamily="34" charset="0"/>
              </a:rPr>
              <a:t>设置阶段性检查点</a:t>
            </a:r>
            <a:r>
              <a:rPr lang="en-US" altLang="zh-CN" sz="2000" dirty="0">
                <a:solidFill>
                  <a:srgbClr val="445469"/>
                </a:solidFill>
                <a:latin typeface="微软雅黑" pitchFamily="34" charset="-122"/>
                <a:ea typeface="微软雅黑" pitchFamily="34" charset="-122"/>
                <a:sym typeface="Arial" pitchFamily="34" charset="0"/>
              </a:rPr>
              <a:t>&amp;</a:t>
            </a:r>
            <a:r>
              <a:rPr lang="zh-CN" altLang="en-US" sz="2000" dirty="0">
                <a:solidFill>
                  <a:srgbClr val="445469"/>
                </a:solidFill>
                <a:latin typeface="微软雅黑" pitchFamily="34" charset="-122"/>
                <a:ea typeface="微软雅黑" pitchFamily="34" charset="-122"/>
                <a:sym typeface="Arial" pitchFamily="34" charset="0"/>
              </a:rPr>
              <a:t>要素</a:t>
            </a:r>
            <a:endParaRPr lang="en-US" sz="2000" dirty="0">
              <a:solidFill>
                <a:srgbClr val="445469"/>
              </a:solidFill>
              <a:latin typeface="微软雅黑" pitchFamily="34" charset="-122"/>
              <a:ea typeface="微软雅黑" pitchFamily="34" charset="-122"/>
              <a:sym typeface="Arial" pitchFamily="34" charset="0"/>
            </a:endParaRPr>
          </a:p>
        </p:txBody>
      </p:sp>
      <p:sp>
        <p:nvSpPr>
          <p:cNvPr id="14349" name="矩形 15"/>
          <p:cNvSpPr>
            <a:spLocks noChangeArrowheads="1"/>
          </p:cNvSpPr>
          <p:nvPr/>
        </p:nvSpPr>
        <p:spPr bwMode="auto">
          <a:xfrm>
            <a:off x="1608715" y="5204578"/>
            <a:ext cx="1490623"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000" dirty="0">
                <a:solidFill>
                  <a:srgbClr val="445469"/>
                </a:solidFill>
                <a:latin typeface="微软雅黑" pitchFamily="34" charset="-122"/>
                <a:ea typeface="微软雅黑" pitchFamily="34" charset="-122"/>
                <a:sym typeface="Arial" pitchFamily="34" charset="0"/>
              </a:rPr>
              <a:t>检查点识别与偏差分析</a:t>
            </a:r>
            <a:endParaRPr lang="en-US" sz="2000" dirty="0">
              <a:solidFill>
                <a:srgbClr val="445469"/>
              </a:solidFill>
              <a:latin typeface="微软雅黑" pitchFamily="34" charset="-122"/>
              <a:ea typeface="微软雅黑" pitchFamily="34" charset="-122"/>
              <a:sym typeface="Arial" pitchFamily="34" charset="0"/>
            </a:endParaRPr>
          </a:p>
        </p:txBody>
      </p:sp>
      <p:sp>
        <p:nvSpPr>
          <p:cNvPr id="16" name="文本框 10"/>
          <p:cNvSpPr txBox="1">
            <a:spLocks noChangeArrowheads="1"/>
          </p:cNvSpPr>
          <p:nvPr/>
        </p:nvSpPr>
        <p:spPr bwMode="auto">
          <a:xfrm>
            <a:off x="174625" y="220663"/>
            <a:ext cx="3014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项目执行关键</a:t>
            </a:r>
            <a:r>
              <a:rPr lang="en-US" altLang="zh-CN" sz="2400" b="1" dirty="0">
                <a:latin typeface="微软雅黑" pitchFamily="34" charset="-122"/>
                <a:ea typeface="微软雅黑" pitchFamily="34" charset="-122"/>
              </a:rPr>
              <a:t>&amp;</a:t>
            </a:r>
            <a:r>
              <a:rPr lang="zh-CN" altLang="en-US" sz="2400" b="1" dirty="0">
                <a:latin typeface="微软雅黑" pitchFamily="34" charset="-122"/>
                <a:ea typeface="微软雅黑" pitchFamily="34" charset="-122"/>
              </a:rPr>
              <a:t>偏差</a:t>
            </a:r>
          </a:p>
        </p:txBody>
      </p:sp>
      <p:sp>
        <p:nvSpPr>
          <p:cNvPr id="17"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18" name="矩形 6">
            <a:extLst>
              <a:ext uri="{FF2B5EF4-FFF2-40B4-BE49-F238E27FC236}">
                <a16:creationId xmlns:a16="http://schemas.microsoft.com/office/drawing/2014/main" id="{F8626F40-C4A3-4237-87B6-DCBB6E00B352}"/>
              </a:ext>
            </a:extLst>
          </p:cNvPr>
          <p:cNvSpPr>
            <a:spLocks noChangeArrowheads="1"/>
          </p:cNvSpPr>
          <p:nvPr/>
        </p:nvSpPr>
        <p:spPr bwMode="auto">
          <a:xfrm>
            <a:off x="4335188" y="1289702"/>
            <a:ext cx="4096227"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000" dirty="0">
                <a:solidFill>
                  <a:srgbClr val="445469"/>
                </a:solidFill>
                <a:latin typeface="微软雅黑" pitchFamily="34" charset="-122"/>
                <a:ea typeface="微软雅黑" pitchFamily="34" charset="-122"/>
                <a:sym typeface="Arial" pitchFamily="34" charset="0"/>
              </a:rPr>
              <a:t>由项目流程的结构化数据，提取出预定义要素，得到定制化的交付属性</a:t>
            </a:r>
            <a:endParaRPr lang="en-US" sz="2000" dirty="0">
              <a:solidFill>
                <a:srgbClr val="445469"/>
              </a:solidFill>
              <a:latin typeface="微软雅黑" pitchFamily="34" charset="-122"/>
              <a:ea typeface="微软雅黑" pitchFamily="34" charset="-122"/>
              <a:sym typeface="Arial" pitchFamily="34" charset="0"/>
            </a:endParaRPr>
          </a:p>
        </p:txBody>
      </p:sp>
      <p:cxnSp>
        <p:nvCxnSpPr>
          <p:cNvPr id="3" name="直接连接符 2">
            <a:extLst>
              <a:ext uri="{FF2B5EF4-FFF2-40B4-BE49-F238E27FC236}">
                <a16:creationId xmlns:a16="http://schemas.microsoft.com/office/drawing/2014/main" id="{BAE709A0-C94A-4E45-9CF8-F270617EDF3A}"/>
              </a:ext>
            </a:extLst>
          </p:cNvPr>
          <p:cNvCxnSpPr/>
          <p:nvPr/>
        </p:nvCxnSpPr>
        <p:spPr bwMode="auto">
          <a:xfrm>
            <a:off x="2877667" y="1663190"/>
            <a:ext cx="1255486" cy="12866"/>
          </a:xfrm>
          <a:prstGeom prst="line">
            <a:avLst/>
          </a:prstGeom>
          <a:solidFill>
            <a:schemeClr val="accent1"/>
          </a:solidFill>
          <a:ln w="38100" cap="flat" cmpd="sng" algn="ctr">
            <a:solidFill>
              <a:schemeClr val="accent3">
                <a:lumMod val="50000"/>
              </a:schemeClr>
            </a:solidFill>
            <a:prstDash val="sysDash"/>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矩形: 圆角 5">
            <a:extLst>
              <a:ext uri="{FF2B5EF4-FFF2-40B4-BE49-F238E27FC236}">
                <a16:creationId xmlns:a16="http://schemas.microsoft.com/office/drawing/2014/main" id="{783F7C1B-A30B-47E0-BF44-CCD1F376E4A0}"/>
              </a:ext>
            </a:extLst>
          </p:cNvPr>
          <p:cNvSpPr/>
          <p:nvPr/>
        </p:nvSpPr>
        <p:spPr bwMode="auto">
          <a:xfrm>
            <a:off x="4201886" y="1221159"/>
            <a:ext cx="4233693" cy="844461"/>
          </a:xfrm>
          <a:prstGeom prst="roundRect">
            <a:avLst/>
          </a:prstGeom>
          <a:noFill/>
          <a:ln w="9525" cap="flat" cmpd="sng" algn="ctr">
            <a:solidFill>
              <a:schemeClr val="accent5">
                <a:lumMod val="2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cxnSp>
        <p:nvCxnSpPr>
          <p:cNvPr id="9" name="直接连接符 8">
            <a:extLst>
              <a:ext uri="{FF2B5EF4-FFF2-40B4-BE49-F238E27FC236}">
                <a16:creationId xmlns:a16="http://schemas.microsoft.com/office/drawing/2014/main" id="{1549D78F-9031-40F7-9080-4973703BBA82}"/>
              </a:ext>
            </a:extLst>
          </p:cNvPr>
          <p:cNvCxnSpPr>
            <a:stCxn id="14348" idx="3"/>
          </p:cNvCxnSpPr>
          <p:nvPr/>
        </p:nvCxnSpPr>
        <p:spPr bwMode="auto">
          <a:xfrm flipV="1">
            <a:off x="3189249" y="2893492"/>
            <a:ext cx="673403" cy="518551"/>
          </a:xfrm>
          <a:prstGeom prst="line">
            <a:avLst/>
          </a:prstGeom>
          <a:solidFill>
            <a:schemeClr val="accent1"/>
          </a:solidFill>
          <a:ln w="38100" cap="flat" cmpd="sng" algn="ctr">
            <a:solidFill>
              <a:schemeClr val="accent3">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a:extLst>
              <a:ext uri="{FF2B5EF4-FFF2-40B4-BE49-F238E27FC236}">
                <a16:creationId xmlns:a16="http://schemas.microsoft.com/office/drawing/2014/main" id="{C83692D1-3166-4F8C-999E-8B6C8AD4014B}"/>
              </a:ext>
            </a:extLst>
          </p:cNvPr>
          <p:cNvCxnSpPr>
            <a:stCxn id="14348" idx="3"/>
          </p:cNvCxnSpPr>
          <p:nvPr/>
        </p:nvCxnSpPr>
        <p:spPr bwMode="auto">
          <a:xfrm>
            <a:off x="3189249" y="3412043"/>
            <a:ext cx="707248" cy="0"/>
          </a:xfrm>
          <a:prstGeom prst="line">
            <a:avLst/>
          </a:prstGeom>
          <a:solidFill>
            <a:schemeClr val="accent1"/>
          </a:solidFill>
          <a:ln w="38100" cap="flat" cmpd="sng" algn="ctr">
            <a:solidFill>
              <a:schemeClr val="accent3">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a:extLst>
              <a:ext uri="{FF2B5EF4-FFF2-40B4-BE49-F238E27FC236}">
                <a16:creationId xmlns:a16="http://schemas.microsoft.com/office/drawing/2014/main" id="{CF3A57AC-D11B-4073-926D-DAE2861B90B6}"/>
              </a:ext>
            </a:extLst>
          </p:cNvPr>
          <p:cNvCxnSpPr>
            <a:stCxn id="14348" idx="3"/>
          </p:cNvCxnSpPr>
          <p:nvPr/>
        </p:nvCxnSpPr>
        <p:spPr bwMode="auto">
          <a:xfrm>
            <a:off x="3189249" y="3412043"/>
            <a:ext cx="674316" cy="538352"/>
          </a:xfrm>
          <a:prstGeom prst="line">
            <a:avLst/>
          </a:prstGeom>
          <a:solidFill>
            <a:schemeClr val="accent1"/>
          </a:solidFill>
          <a:ln w="38100" cap="flat" cmpd="sng" algn="ctr">
            <a:solidFill>
              <a:schemeClr val="accent3">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6">
            <a:extLst>
              <a:ext uri="{FF2B5EF4-FFF2-40B4-BE49-F238E27FC236}">
                <a16:creationId xmlns:a16="http://schemas.microsoft.com/office/drawing/2014/main" id="{D7A24116-D7FA-4901-9C7B-6B9A46A85682}"/>
              </a:ext>
            </a:extLst>
          </p:cNvPr>
          <p:cNvSpPr>
            <a:spLocks noChangeArrowheads="1"/>
          </p:cNvSpPr>
          <p:nvPr/>
        </p:nvSpPr>
        <p:spPr bwMode="auto">
          <a:xfrm>
            <a:off x="4141880" y="2555451"/>
            <a:ext cx="4096227"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000" dirty="0">
                <a:solidFill>
                  <a:srgbClr val="445469"/>
                </a:solidFill>
                <a:latin typeface="微软雅黑" pitchFamily="34" charset="-122"/>
                <a:ea typeface="微软雅黑" pitchFamily="34" charset="-122"/>
                <a:sym typeface="Arial" pitchFamily="34" charset="0"/>
              </a:rPr>
              <a:t>交付件完成度：多项，少项，错项</a:t>
            </a:r>
            <a:endParaRPr lang="en-US" sz="2000" dirty="0">
              <a:solidFill>
                <a:srgbClr val="445469"/>
              </a:solidFill>
              <a:latin typeface="微软雅黑" pitchFamily="34" charset="-122"/>
              <a:ea typeface="微软雅黑" pitchFamily="34" charset="-122"/>
              <a:sym typeface="Arial" pitchFamily="34" charset="0"/>
            </a:endParaRPr>
          </a:p>
        </p:txBody>
      </p:sp>
      <p:sp>
        <p:nvSpPr>
          <p:cNvPr id="37" name="矩形 6">
            <a:extLst>
              <a:ext uri="{FF2B5EF4-FFF2-40B4-BE49-F238E27FC236}">
                <a16:creationId xmlns:a16="http://schemas.microsoft.com/office/drawing/2014/main" id="{BFD48C64-25CC-4D65-852E-91FA24CACE5A}"/>
              </a:ext>
            </a:extLst>
          </p:cNvPr>
          <p:cNvSpPr>
            <a:spLocks noChangeArrowheads="1"/>
          </p:cNvSpPr>
          <p:nvPr/>
        </p:nvSpPr>
        <p:spPr bwMode="auto">
          <a:xfrm>
            <a:off x="4141880" y="3207660"/>
            <a:ext cx="4096227"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000" dirty="0">
                <a:solidFill>
                  <a:srgbClr val="445469"/>
                </a:solidFill>
                <a:latin typeface="微软雅黑" pitchFamily="34" charset="-122"/>
                <a:ea typeface="微软雅黑" pitchFamily="34" charset="-122"/>
                <a:sym typeface="Arial" pitchFamily="34" charset="0"/>
              </a:rPr>
              <a:t>顺序符合度：多步，跳步，错步</a:t>
            </a:r>
            <a:endParaRPr lang="en-US" sz="2000" dirty="0">
              <a:solidFill>
                <a:srgbClr val="445469"/>
              </a:solidFill>
              <a:latin typeface="微软雅黑" pitchFamily="34" charset="-122"/>
              <a:ea typeface="微软雅黑" pitchFamily="34" charset="-122"/>
              <a:sym typeface="Arial" pitchFamily="34" charset="0"/>
            </a:endParaRPr>
          </a:p>
        </p:txBody>
      </p:sp>
      <p:sp>
        <p:nvSpPr>
          <p:cNvPr id="43" name="矩形 6">
            <a:extLst>
              <a:ext uri="{FF2B5EF4-FFF2-40B4-BE49-F238E27FC236}">
                <a16:creationId xmlns:a16="http://schemas.microsoft.com/office/drawing/2014/main" id="{C09E9C9E-5B20-46F0-9691-EF0A9483025C}"/>
              </a:ext>
            </a:extLst>
          </p:cNvPr>
          <p:cNvSpPr>
            <a:spLocks noChangeArrowheads="1"/>
          </p:cNvSpPr>
          <p:nvPr/>
        </p:nvSpPr>
        <p:spPr bwMode="auto">
          <a:xfrm>
            <a:off x="4133154" y="3859869"/>
            <a:ext cx="1527418"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000" dirty="0">
                <a:solidFill>
                  <a:srgbClr val="445469"/>
                </a:solidFill>
                <a:latin typeface="微软雅黑" pitchFamily="34" charset="-122"/>
                <a:ea typeface="微软雅黑" pitchFamily="34" charset="-122"/>
                <a:sym typeface="Arial" pitchFamily="34" charset="0"/>
              </a:rPr>
              <a:t>时间匹配度</a:t>
            </a:r>
            <a:endParaRPr lang="en-US" sz="2000" dirty="0">
              <a:solidFill>
                <a:srgbClr val="445469"/>
              </a:solidFill>
              <a:latin typeface="微软雅黑" pitchFamily="34" charset="-122"/>
              <a:ea typeface="微软雅黑" pitchFamily="34" charset="-122"/>
              <a:sym typeface="Arial" pitchFamily="34" charset="0"/>
            </a:endParaRPr>
          </a:p>
        </p:txBody>
      </p:sp>
      <p:sp>
        <p:nvSpPr>
          <p:cNvPr id="36" name="对话气泡: 圆角矩形 35">
            <a:extLst>
              <a:ext uri="{FF2B5EF4-FFF2-40B4-BE49-F238E27FC236}">
                <a16:creationId xmlns:a16="http://schemas.microsoft.com/office/drawing/2014/main" id="{BF28D95E-B1E8-44DE-8760-4A8725CDD3CD}"/>
              </a:ext>
            </a:extLst>
          </p:cNvPr>
          <p:cNvSpPr/>
          <p:nvPr/>
        </p:nvSpPr>
        <p:spPr bwMode="auto">
          <a:xfrm rot="10800000" flipH="1">
            <a:off x="5694777" y="3732515"/>
            <a:ext cx="2741911" cy="841986"/>
          </a:xfrm>
          <a:prstGeom prst="wedgeRoundRectCallout">
            <a:avLst>
              <a:gd name="adj1" fmla="val -55289"/>
              <a:gd name="adj2" fmla="val 33120"/>
              <a:gd name="adj3" fmla="val 16667"/>
            </a:avLst>
          </a:prstGeom>
          <a:noFill/>
          <a:ln w="9525" cap="flat" cmpd="sng" algn="ctr">
            <a:solidFill>
              <a:schemeClr val="accent5">
                <a:lumMod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51" name="矩形 6">
            <a:extLst>
              <a:ext uri="{FF2B5EF4-FFF2-40B4-BE49-F238E27FC236}">
                <a16:creationId xmlns:a16="http://schemas.microsoft.com/office/drawing/2014/main" id="{3210D764-156B-46F8-BE79-2DF9BBF4C90D}"/>
              </a:ext>
            </a:extLst>
          </p:cNvPr>
          <p:cNvSpPr>
            <a:spLocks noChangeArrowheads="1"/>
          </p:cNvSpPr>
          <p:nvPr/>
        </p:nvSpPr>
        <p:spPr bwMode="auto">
          <a:xfrm>
            <a:off x="5831807" y="3799821"/>
            <a:ext cx="2604881"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000" dirty="0">
                <a:solidFill>
                  <a:srgbClr val="445469"/>
                </a:solidFill>
                <a:latin typeface="微软雅黑" pitchFamily="34" charset="-122"/>
                <a:ea typeface="微软雅黑" pitchFamily="34" charset="-122"/>
                <a:sym typeface="Arial" pitchFamily="34" charset="0"/>
              </a:rPr>
              <a:t>根据实际执行情况，合理规划并调整改进</a:t>
            </a:r>
            <a:r>
              <a:rPr lang="en-US" altLang="zh-CN" sz="2000" dirty="0">
                <a:solidFill>
                  <a:srgbClr val="445469"/>
                </a:solidFill>
                <a:latin typeface="微软雅黑" pitchFamily="34" charset="-122"/>
                <a:ea typeface="微软雅黑" pitchFamily="34" charset="-122"/>
                <a:sym typeface="Arial" pitchFamily="34" charset="0"/>
              </a:rPr>
              <a:t>SOP</a:t>
            </a:r>
            <a:endParaRPr lang="en-US" sz="2000" dirty="0">
              <a:solidFill>
                <a:srgbClr val="445469"/>
              </a:solidFill>
              <a:latin typeface="微软雅黑" pitchFamily="34" charset="-122"/>
              <a:ea typeface="微软雅黑" pitchFamily="34" charset="-122"/>
              <a:sym typeface="Arial" pitchFamily="34" charset="0"/>
            </a:endParaRPr>
          </a:p>
        </p:txBody>
      </p:sp>
      <p:sp>
        <p:nvSpPr>
          <p:cNvPr id="52" name="矩形 6">
            <a:extLst>
              <a:ext uri="{FF2B5EF4-FFF2-40B4-BE49-F238E27FC236}">
                <a16:creationId xmlns:a16="http://schemas.microsoft.com/office/drawing/2014/main" id="{F7422714-AFBB-4F32-8887-D46B6F1AD42B}"/>
              </a:ext>
            </a:extLst>
          </p:cNvPr>
          <p:cNvSpPr>
            <a:spLocks noChangeArrowheads="1"/>
          </p:cNvSpPr>
          <p:nvPr/>
        </p:nvSpPr>
        <p:spPr bwMode="auto">
          <a:xfrm>
            <a:off x="3696375" y="4913227"/>
            <a:ext cx="4096227" cy="119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defTabSz="1216025" eaLnBrk="1" hangingPunct="1">
              <a:lnSpc>
                <a:spcPct val="120000"/>
              </a:lnSpc>
              <a:spcBef>
                <a:spcPct val="20000"/>
              </a:spcBef>
              <a:buFont typeface="+mj-lt"/>
              <a:buAutoNum type="arabicPeriod"/>
            </a:pPr>
            <a:r>
              <a:rPr lang="zh-CN" altLang="en-US" sz="2000" dirty="0">
                <a:solidFill>
                  <a:srgbClr val="445469"/>
                </a:solidFill>
                <a:latin typeface="微软雅黑" pitchFamily="34" charset="-122"/>
                <a:ea typeface="微软雅黑" pitchFamily="34" charset="-122"/>
                <a:sym typeface="Arial" pitchFamily="34" charset="0"/>
              </a:rPr>
              <a:t>检查点权重</a:t>
            </a:r>
            <a:endParaRPr lang="en-US" altLang="zh-CN" sz="2000" dirty="0">
              <a:solidFill>
                <a:srgbClr val="445469"/>
              </a:solidFill>
              <a:latin typeface="微软雅黑" pitchFamily="34" charset="-122"/>
              <a:ea typeface="微软雅黑" pitchFamily="34" charset="-122"/>
              <a:sym typeface="Arial" pitchFamily="34" charset="0"/>
            </a:endParaRPr>
          </a:p>
          <a:p>
            <a:pPr marL="457200" indent="-457200" defTabSz="1216025" eaLnBrk="1" hangingPunct="1">
              <a:lnSpc>
                <a:spcPct val="120000"/>
              </a:lnSpc>
              <a:spcBef>
                <a:spcPct val="20000"/>
              </a:spcBef>
              <a:buFont typeface="+mj-lt"/>
              <a:buAutoNum type="arabicPeriod"/>
            </a:pPr>
            <a:r>
              <a:rPr lang="zh-CN" altLang="en-US" sz="2000" dirty="0">
                <a:solidFill>
                  <a:srgbClr val="445469"/>
                </a:solidFill>
                <a:latin typeface="微软雅黑" pitchFamily="34" charset="-122"/>
                <a:ea typeface="微软雅黑" pitchFamily="34" charset="-122"/>
                <a:sym typeface="Arial" pitchFamily="34" charset="0"/>
              </a:rPr>
              <a:t>检查要素权重</a:t>
            </a:r>
            <a:endParaRPr lang="en-US" altLang="zh-CN" sz="2000" dirty="0">
              <a:solidFill>
                <a:srgbClr val="445469"/>
              </a:solidFill>
              <a:latin typeface="微软雅黑" pitchFamily="34" charset="-122"/>
              <a:ea typeface="微软雅黑" pitchFamily="34" charset="-122"/>
              <a:sym typeface="Arial" pitchFamily="34" charset="0"/>
            </a:endParaRPr>
          </a:p>
          <a:p>
            <a:pPr marL="457200" indent="-457200" defTabSz="1216025" eaLnBrk="1" hangingPunct="1">
              <a:lnSpc>
                <a:spcPct val="120000"/>
              </a:lnSpc>
              <a:spcBef>
                <a:spcPct val="20000"/>
              </a:spcBef>
              <a:buFont typeface="+mj-lt"/>
              <a:buAutoNum type="arabicPeriod"/>
            </a:pPr>
            <a:r>
              <a:rPr lang="zh-CN" altLang="en-US" sz="2000" dirty="0">
                <a:solidFill>
                  <a:srgbClr val="445469"/>
                </a:solidFill>
                <a:latin typeface="微软雅黑" pitchFamily="34" charset="-122"/>
                <a:ea typeface="微软雅黑" pitchFamily="34" charset="-122"/>
                <a:sym typeface="Arial" pitchFamily="34" charset="0"/>
              </a:rPr>
              <a:t>不同错误类型权重</a:t>
            </a:r>
            <a:endParaRPr lang="en-US" sz="2000" dirty="0">
              <a:solidFill>
                <a:srgbClr val="445469"/>
              </a:solidFill>
              <a:latin typeface="微软雅黑" pitchFamily="34" charset="-122"/>
              <a:ea typeface="微软雅黑" pitchFamily="34" charset="-122"/>
              <a:sym typeface="Arial" pitchFamily="34" charset="0"/>
            </a:endParaRPr>
          </a:p>
        </p:txBody>
      </p:sp>
      <p:sp>
        <p:nvSpPr>
          <p:cNvPr id="38" name="左大括号 37">
            <a:extLst>
              <a:ext uri="{FF2B5EF4-FFF2-40B4-BE49-F238E27FC236}">
                <a16:creationId xmlns:a16="http://schemas.microsoft.com/office/drawing/2014/main" id="{1CEC44D7-5176-40D6-A7F6-A2809F1254C7}"/>
              </a:ext>
            </a:extLst>
          </p:cNvPr>
          <p:cNvSpPr/>
          <p:nvPr/>
        </p:nvSpPr>
        <p:spPr bwMode="auto">
          <a:xfrm>
            <a:off x="3079138" y="4823942"/>
            <a:ext cx="533665" cy="1378385"/>
          </a:xfrm>
          <a:prstGeom prst="leftBrace">
            <a:avLst/>
          </a:prstGeom>
          <a:noFill/>
          <a:ln w="3810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39" name="箭头: 虚尾 38">
            <a:extLst>
              <a:ext uri="{FF2B5EF4-FFF2-40B4-BE49-F238E27FC236}">
                <a16:creationId xmlns:a16="http://schemas.microsoft.com/office/drawing/2014/main" id="{7DF0F3D8-2042-4CA6-8355-8231A696581C}"/>
              </a:ext>
            </a:extLst>
          </p:cNvPr>
          <p:cNvSpPr/>
          <p:nvPr/>
        </p:nvSpPr>
        <p:spPr bwMode="auto">
          <a:xfrm>
            <a:off x="5943469" y="5386928"/>
            <a:ext cx="665730" cy="252412"/>
          </a:xfrm>
          <a:prstGeom prst="stripedRightArrow">
            <a:avLst>
              <a:gd name="adj1" fmla="val 49056"/>
              <a:gd name="adj2" fmla="val 51887"/>
            </a:avLst>
          </a:prstGeom>
          <a:solidFill>
            <a:schemeClr val="bg1">
              <a:lumMod val="50000"/>
              <a:tint val="66000"/>
              <a:satMod val="1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55" name="矩形 6">
            <a:extLst>
              <a:ext uri="{FF2B5EF4-FFF2-40B4-BE49-F238E27FC236}">
                <a16:creationId xmlns:a16="http://schemas.microsoft.com/office/drawing/2014/main" id="{628B38AA-202A-4082-8F0A-3205FDA94554}"/>
              </a:ext>
            </a:extLst>
          </p:cNvPr>
          <p:cNvSpPr>
            <a:spLocks noChangeArrowheads="1"/>
          </p:cNvSpPr>
          <p:nvPr/>
        </p:nvSpPr>
        <p:spPr bwMode="auto">
          <a:xfrm>
            <a:off x="6700789" y="5168496"/>
            <a:ext cx="1789460"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000" dirty="0">
                <a:solidFill>
                  <a:srgbClr val="445469"/>
                </a:solidFill>
                <a:latin typeface="微软雅黑" pitchFamily="34" charset="-122"/>
                <a:ea typeface="微软雅黑" pitchFamily="34" charset="-122"/>
                <a:sym typeface="Arial" pitchFamily="34" charset="0"/>
              </a:rPr>
              <a:t>归一化并作为偏差程度的评分</a:t>
            </a:r>
            <a:endParaRPr lang="en-US" sz="2000" dirty="0">
              <a:solidFill>
                <a:srgbClr val="445469"/>
              </a:solidFill>
              <a:latin typeface="微软雅黑" pitchFamily="34" charset="-122"/>
              <a:ea typeface="微软雅黑" pitchFamily="34" charset="-122"/>
              <a:sym typeface="Arial" pitchFamily="34" charset="0"/>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p:bldP spid="14348" grpId="0"/>
      <p:bldP spid="14349" grpId="0"/>
      <p:bldP spid="18" grpId="0"/>
      <p:bldP spid="6" grpId="0" animBg="1"/>
      <p:bldP spid="33" grpId="0"/>
      <p:bldP spid="37" grpId="0"/>
      <p:bldP spid="43" grpId="0"/>
      <p:bldP spid="36" grpId="0" animBg="1"/>
      <p:bldP spid="51" grpId="0"/>
      <p:bldP spid="52" grpId="0"/>
      <p:bldP spid="38" grpId="0" animBg="1"/>
      <p:bldP spid="39" grpId="0" animBg="1"/>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 name="Freeform 206"/>
          <p:cNvSpPr>
            <a:spLocks/>
          </p:cNvSpPr>
          <p:nvPr/>
        </p:nvSpPr>
        <p:spPr bwMode="auto">
          <a:xfrm rot="17968753">
            <a:off x="3618054" y="3071127"/>
            <a:ext cx="362637" cy="179822"/>
          </a:xfrm>
          <a:custGeom>
            <a:avLst/>
            <a:gdLst>
              <a:gd name="T0" fmla="*/ 0 w 323"/>
              <a:gd name="T1" fmla="*/ 2147483647 h 154"/>
              <a:gd name="T2" fmla="*/ 2147483647 w 323"/>
              <a:gd name="T3" fmla="*/ 0 h 154"/>
              <a:gd name="T4" fmla="*/ 2147483647 w 323"/>
              <a:gd name="T5" fmla="*/ 2147483647 h 154"/>
              <a:gd name="T6" fmla="*/ 0 w 323"/>
              <a:gd name="T7" fmla="*/ 2147483647 h 1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3" h="154">
                <a:moveTo>
                  <a:pt x="0" y="154"/>
                </a:moveTo>
                <a:lnTo>
                  <a:pt x="167" y="0"/>
                </a:lnTo>
                <a:lnTo>
                  <a:pt x="323" y="154"/>
                </a:lnTo>
                <a:lnTo>
                  <a:pt x="0" y="154"/>
                </a:lnTo>
                <a:close/>
              </a:path>
            </a:pathLst>
          </a:custGeom>
          <a:solidFill>
            <a:schemeClr val="tx2">
              <a:lumMod val="60000"/>
              <a:lumOff val="40000"/>
            </a:schemeClr>
          </a:solidFill>
          <a:ln>
            <a:noFill/>
          </a:ln>
        </p:spPr>
        <p:txBody>
          <a:bodyPr lIns="121682" tIns="60841" rIns="121682" bIns="60841"/>
          <a:lstStyle/>
          <a:p>
            <a:endParaRPr lang="zh-CN" altLang="en-US"/>
          </a:p>
        </p:txBody>
      </p:sp>
      <p:sp>
        <p:nvSpPr>
          <p:cNvPr id="11275" name="Freeform 206"/>
          <p:cNvSpPr>
            <a:spLocks/>
          </p:cNvSpPr>
          <p:nvPr/>
        </p:nvSpPr>
        <p:spPr bwMode="auto">
          <a:xfrm rot="3715540" flipH="1">
            <a:off x="7067012" y="2683243"/>
            <a:ext cx="362637" cy="179822"/>
          </a:xfrm>
          <a:custGeom>
            <a:avLst/>
            <a:gdLst>
              <a:gd name="T0" fmla="*/ 0 w 323"/>
              <a:gd name="T1" fmla="*/ 2147483647 h 154"/>
              <a:gd name="T2" fmla="*/ 2147483647 w 323"/>
              <a:gd name="T3" fmla="*/ 0 h 154"/>
              <a:gd name="T4" fmla="*/ 2147483647 w 323"/>
              <a:gd name="T5" fmla="*/ 2147483647 h 154"/>
              <a:gd name="T6" fmla="*/ 0 w 323"/>
              <a:gd name="T7" fmla="*/ 2147483647 h 1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3" h="154">
                <a:moveTo>
                  <a:pt x="0" y="154"/>
                </a:moveTo>
                <a:lnTo>
                  <a:pt x="167" y="0"/>
                </a:lnTo>
                <a:lnTo>
                  <a:pt x="323" y="154"/>
                </a:lnTo>
                <a:lnTo>
                  <a:pt x="0" y="154"/>
                </a:lnTo>
                <a:close/>
              </a:path>
            </a:pathLst>
          </a:cu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77" name="Freeform 206"/>
          <p:cNvSpPr>
            <a:spLocks/>
          </p:cNvSpPr>
          <p:nvPr/>
        </p:nvSpPr>
        <p:spPr bwMode="auto">
          <a:xfrm rot="5400000" flipH="1">
            <a:off x="6037599" y="4996081"/>
            <a:ext cx="174539" cy="373613"/>
          </a:xfrm>
          <a:custGeom>
            <a:avLst/>
            <a:gdLst>
              <a:gd name="T0" fmla="*/ 0 w 323"/>
              <a:gd name="T1" fmla="*/ 2147483647 h 154"/>
              <a:gd name="T2" fmla="*/ 2147483647 w 323"/>
              <a:gd name="T3" fmla="*/ 0 h 154"/>
              <a:gd name="T4" fmla="*/ 2147483647 w 323"/>
              <a:gd name="T5" fmla="*/ 2147483647 h 154"/>
              <a:gd name="T6" fmla="*/ 0 w 323"/>
              <a:gd name="T7" fmla="*/ 2147483647 h 1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3" h="154">
                <a:moveTo>
                  <a:pt x="0" y="154"/>
                </a:moveTo>
                <a:lnTo>
                  <a:pt x="167" y="0"/>
                </a:lnTo>
                <a:lnTo>
                  <a:pt x="323" y="154"/>
                </a:lnTo>
                <a:lnTo>
                  <a:pt x="0" y="154"/>
                </a:lnTo>
                <a:close/>
              </a:path>
            </a:pathLst>
          </a:custGeom>
          <a:solidFill>
            <a:schemeClr val="tx2">
              <a:lumMod val="60000"/>
              <a:lumOff val="40000"/>
            </a:schemeClr>
          </a:solidFill>
          <a:ln>
            <a:noFill/>
          </a:ln>
        </p:spPr>
        <p:txBody>
          <a:bodyPr lIns="121682" tIns="60841" rIns="121682" bIns="60841"/>
          <a:lstStyle/>
          <a:p>
            <a:endParaRPr lang="zh-CN" altLang="en-US"/>
          </a:p>
        </p:txBody>
      </p:sp>
      <p:grpSp>
        <p:nvGrpSpPr>
          <p:cNvPr id="2" name="组合 1"/>
          <p:cNvGrpSpPr/>
          <p:nvPr/>
        </p:nvGrpSpPr>
        <p:grpSpPr>
          <a:xfrm>
            <a:off x="3786230" y="2249444"/>
            <a:ext cx="3587772" cy="3460483"/>
            <a:chOff x="4557298" y="2258285"/>
            <a:chExt cx="3248023" cy="3241848"/>
          </a:xfrm>
        </p:grpSpPr>
        <p:sp>
          <p:nvSpPr>
            <p:cNvPr id="11268" name="任意多边形 3"/>
            <p:cNvSpPr>
              <a:spLocks/>
            </p:cNvSpPr>
            <p:nvPr/>
          </p:nvSpPr>
          <p:spPr bwMode="auto">
            <a:xfrm>
              <a:off x="4557298" y="2258285"/>
              <a:ext cx="1624012" cy="1633251"/>
            </a:xfrm>
            <a:custGeom>
              <a:avLst/>
              <a:gdLst>
                <a:gd name="T0" fmla="*/ 0 w 1624031"/>
                <a:gd name="T1" fmla="*/ 1623955 h 1624031"/>
                <a:gd name="T2" fmla="*/ 1623955 w 1624031"/>
                <a:gd name="T3" fmla="*/ 0 h 1624031"/>
                <a:gd name="T4" fmla="*/ 1623955 w 1624031"/>
                <a:gd name="T5" fmla="*/ 1623955 h 1624031"/>
                <a:gd name="T6" fmla="*/ 0 w 1624031"/>
                <a:gd name="T7" fmla="*/ 1623955 h 16240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031" h="1624031">
                  <a:moveTo>
                    <a:pt x="0" y="1624031"/>
                  </a:moveTo>
                  <a:cubicBezTo>
                    <a:pt x="0" y="727103"/>
                    <a:pt x="727103" y="0"/>
                    <a:pt x="1624031" y="0"/>
                  </a:cubicBezTo>
                  <a:lnTo>
                    <a:pt x="1624031" y="1624031"/>
                  </a:lnTo>
                  <a:lnTo>
                    <a:pt x="0" y="1624031"/>
                  </a:lnTo>
                  <a:close/>
                </a:path>
              </a:pathLst>
            </a:custGeom>
            <a:solidFill>
              <a:schemeClr val="tx2">
                <a:lumMod val="60000"/>
                <a:lumOff val="40000"/>
              </a:schemeClr>
            </a:solidFill>
            <a:ln>
              <a:noFill/>
            </a:ln>
          </p:spPr>
          <p:txBody>
            <a:bodyPr lIns="546788" tIns="546788" rIns="71120" bIns="71120" anchor="ctr"/>
            <a:lstStyle/>
            <a:p>
              <a:endParaRPr lang="zh-CN" altLang="en-US" dirty="0"/>
            </a:p>
          </p:txBody>
        </p:sp>
        <p:sp>
          <p:nvSpPr>
            <p:cNvPr id="11269" name="任意多边形 4"/>
            <p:cNvSpPr>
              <a:spLocks/>
            </p:cNvSpPr>
            <p:nvPr/>
          </p:nvSpPr>
          <p:spPr bwMode="auto">
            <a:xfrm>
              <a:off x="6181308" y="2258286"/>
              <a:ext cx="1624013" cy="1624012"/>
            </a:xfrm>
            <a:custGeom>
              <a:avLst/>
              <a:gdLst>
                <a:gd name="T0" fmla="*/ 0 w 1624031"/>
                <a:gd name="T1" fmla="*/ 0 h 1624031"/>
                <a:gd name="T2" fmla="*/ 1623959 w 1624031"/>
                <a:gd name="T3" fmla="*/ 1623955 h 1624031"/>
                <a:gd name="T4" fmla="*/ 0 w 1624031"/>
                <a:gd name="T5" fmla="*/ 1623955 h 1624031"/>
                <a:gd name="T6" fmla="*/ 0 w 1624031"/>
                <a:gd name="T7" fmla="*/ 0 h 16240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031" h="1624031">
                  <a:moveTo>
                    <a:pt x="0" y="0"/>
                  </a:moveTo>
                  <a:cubicBezTo>
                    <a:pt x="896928" y="0"/>
                    <a:pt x="1624031" y="727103"/>
                    <a:pt x="1624031" y="1624031"/>
                  </a:cubicBezTo>
                  <a:lnTo>
                    <a:pt x="0" y="1624031"/>
                  </a:lnTo>
                  <a:lnTo>
                    <a:pt x="0" y="0"/>
                  </a:lnTo>
                  <a:close/>
                </a:path>
              </a:pathLst>
            </a:custGeom>
            <a:solidFill>
              <a:schemeClr val="tx2"/>
            </a:solidFill>
            <a:ln>
              <a:noFill/>
            </a:ln>
          </p:spPr>
          <p:txBody>
            <a:bodyPr lIns="71120" tIns="546788" rIns="546788" bIns="71120" anchor="ctr"/>
            <a:lstStyle/>
            <a:p>
              <a:endParaRPr lang="zh-CN" altLang="en-US" dirty="0"/>
            </a:p>
          </p:txBody>
        </p:sp>
        <p:sp>
          <p:nvSpPr>
            <p:cNvPr id="11270" name="任意多边形 5"/>
            <p:cNvSpPr>
              <a:spLocks/>
            </p:cNvSpPr>
            <p:nvPr/>
          </p:nvSpPr>
          <p:spPr bwMode="auto">
            <a:xfrm rot="5400000">
              <a:off x="4557298" y="3876121"/>
              <a:ext cx="1624013" cy="1624012"/>
            </a:xfrm>
            <a:custGeom>
              <a:avLst/>
              <a:gdLst>
                <a:gd name="T0" fmla="*/ 1623959 w 1624031"/>
                <a:gd name="T1" fmla="*/ 0 h 1624031"/>
                <a:gd name="T2" fmla="*/ 0 w 1624031"/>
                <a:gd name="T3" fmla="*/ 1623955 h 1624031"/>
                <a:gd name="T4" fmla="*/ 0 w 1624031"/>
                <a:gd name="T5" fmla="*/ 0 h 1624031"/>
                <a:gd name="T6" fmla="*/ 1623959 w 1624031"/>
                <a:gd name="T7" fmla="*/ 0 h 16240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031" h="1624031">
                  <a:moveTo>
                    <a:pt x="1624031" y="0"/>
                  </a:moveTo>
                  <a:cubicBezTo>
                    <a:pt x="1624031" y="896928"/>
                    <a:pt x="896928" y="1624031"/>
                    <a:pt x="0" y="1624031"/>
                  </a:cubicBezTo>
                  <a:lnTo>
                    <a:pt x="0" y="0"/>
                  </a:lnTo>
                  <a:lnTo>
                    <a:pt x="1624031" y="0"/>
                  </a:lnTo>
                  <a:close/>
                </a:path>
              </a:pathLst>
            </a:custGeom>
            <a:solidFill>
              <a:srgbClr val="44546A"/>
            </a:solidFill>
            <a:ln>
              <a:noFill/>
            </a:ln>
          </p:spPr>
          <p:txBody>
            <a:bodyPr lIns="71120" tIns="71121" rIns="546788" bIns="546788" anchor="ctr"/>
            <a:lstStyle/>
            <a:p>
              <a:endParaRPr lang="zh-CN" altLang="en-US" dirty="0"/>
            </a:p>
          </p:txBody>
        </p:sp>
        <p:grpSp>
          <p:nvGrpSpPr>
            <p:cNvPr id="11278" name="组合 14"/>
            <p:cNvGrpSpPr>
              <a:grpSpLocks/>
            </p:cNvGrpSpPr>
            <p:nvPr/>
          </p:nvGrpSpPr>
          <p:grpSpPr bwMode="auto">
            <a:xfrm>
              <a:off x="5370209" y="4277801"/>
              <a:ext cx="488950" cy="488950"/>
              <a:chOff x="-1151334" y="1648358"/>
              <a:chExt cx="488316" cy="488319"/>
            </a:xfrm>
          </p:grpSpPr>
          <p:sp>
            <p:nvSpPr>
              <p:cNvPr id="11306" name="AutoShape 81"/>
              <p:cNvSpPr>
                <a:spLocks/>
              </p:cNvSpPr>
              <p:nvPr/>
            </p:nvSpPr>
            <p:spPr bwMode="auto">
              <a:xfrm>
                <a:off x="-1151334" y="1648358"/>
                <a:ext cx="488316" cy="48831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1560990013 w 21600"/>
                  <a:gd name="T23" fmla="*/ 2147483647 h 21600"/>
                  <a:gd name="T24" fmla="*/ 1410264995 w 21600"/>
                  <a:gd name="T25" fmla="*/ 2147483647 h 21600"/>
                  <a:gd name="T26" fmla="*/ 1586582678 w 21600"/>
                  <a:gd name="T27" fmla="*/ 2147483647 h 21600"/>
                  <a:gd name="T28" fmla="*/ 2147483647 w 21600"/>
                  <a:gd name="T29" fmla="*/ 352642256 h 21600"/>
                  <a:gd name="T30" fmla="*/ 2147483647 w 21600"/>
                  <a:gd name="T31" fmla="*/ 2115852542 h 21600"/>
                  <a:gd name="T32" fmla="*/ 2147483647 w 21600"/>
                  <a:gd name="T33" fmla="*/ 2147483647 h 21600"/>
                  <a:gd name="T34" fmla="*/ 1233959069 w 21600"/>
                  <a:gd name="T35" fmla="*/ 2147483647 h 21600"/>
                  <a:gd name="T36" fmla="*/ 528687797 w 21600"/>
                  <a:gd name="T37" fmla="*/ 2147483647 h 21600"/>
                  <a:gd name="T38" fmla="*/ 352369617 w 21600"/>
                  <a:gd name="T39" fmla="*/ 2147483647 h 21600"/>
                  <a:gd name="T40" fmla="*/ 1057640866 w 21600"/>
                  <a:gd name="T41" fmla="*/ 2115852542 h 21600"/>
                  <a:gd name="T42" fmla="*/ 1233959069 w 21600"/>
                  <a:gd name="T43" fmla="*/ 2147483647 h 21600"/>
                  <a:gd name="T44" fmla="*/ 2147483647 w 21600"/>
                  <a:gd name="T45" fmla="*/ 1769218689 h 21600"/>
                  <a:gd name="T46" fmla="*/ 2147483647 w 21600"/>
                  <a:gd name="T47" fmla="*/ 0 h 21600"/>
                  <a:gd name="T48" fmla="*/ 1586582678 w 21600"/>
                  <a:gd name="T49" fmla="*/ 1803951531 h 21600"/>
                  <a:gd name="T50" fmla="*/ 1410264995 w 21600"/>
                  <a:gd name="T51" fmla="*/ 1904001516 h 21600"/>
                  <a:gd name="T52" fmla="*/ 528687797 w 21600"/>
                  <a:gd name="T53" fmla="*/ 1763210286 h 21600"/>
                  <a:gd name="T54" fmla="*/ 0 w 21600"/>
                  <a:gd name="T55" fmla="*/ 2147483647 h 21600"/>
                  <a:gd name="T56" fmla="*/ 1057640866 w 21600"/>
                  <a:gd name="T57" fmla="*/ 2147483647 h 21600"/>
                  <a:gd name="T58" fmla="*/ 1536437417 w 21600"/>
                  <a:gd name="T59" fmla="*/ 2147483647 h 21600"/>
                  <a:gd name="T60" fmla="*/ 1586582678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1846529647 h 216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8099" dir="2700000" algn="ctr" rotWithShape="0">
                        <a:srgbClr val="000000">
                          <a:alpha val="73996"/>
                        </a:srgbClr>
                      </a:outerShdw>
                    </a:effectLst>
                  </a14:hiddenEffects>
                </a:ext>
              </a:extLst>
            </p:spPr>
            <p:txBody>
              <a:bodyPr lIns="50701" tIns="50701" rIns="50701" bIns="50701" anchor="ctr"/>
              <a:lstStyle/>
              <a:p>
                <a:endParaRPr lang="zh-CN" altLang="en-US"/>
              </a:p>
            </p:txBody>
          </p:sp>
          <p:sp>
            <p:nvSpPr>
              <p:cNvPr id="11307" name="AutoShape 82"/>
              <p:cNvSpPr>
                <a:spLocks/>
              </p:cNvSpPr>
              <p:nvPr/>
            </p:nvSpPr>
            <p:spPr bwMode="auto">
              <a:xfrm>
                <a:off x="-1104361" y="1938104"/>
                <a:ext cx="45910" cy="45910"/>
              </a:xfrm>
              <a:custGeom>
                <a:avLst/>
                <a:gdLst>
                  <a:gd name="T0" fmla="*/ 220413 w 21600"/>
                  <a:gd name="T1" fmla="*/ 293888 h 21600"/>
                  <a:gd name="T2" fmla="*/ 146940 w 21600"/>
                  <a:gd name="T3" fmla="*/ 220413 h 21600"/>
                  <a:gd name="T4" fmla="*/ 220413 w 21600"/>
                  <a:gd name="T5" fmla="*/ 146940 h 21600"/>
                  <a:gd name="T6" fmla="*/ 293888 w 21600"/>
                  <a:gd name="T7" fmla="*/ 220413 h 21600"/>
                  <a:gd name="T8" fmla="*/ 220413 w 21600"/>
                  <a:gd name="T9" fmla="*/ 293888 h 21600"/>
                  <a:gd name="T10" fmla="*/ 220413 w 21600"/>
                  <a:gd name="T11" fmla="*/ 0 h 21600"/>
                  <a:gd name="T12" fmla="*/ 0 w 21600"/>
                  <a:gd name="T13" fmla="*/ 220413 h 21600"/>
                  <a:gd name="T14" fmla="*/ 220413 w 21600"/>
                  <a:gd name="T15" fmla="*/ 440808 h 21600"/>
                  <a:gd name="T16" fmla="*/ 440827 w 21600"/>
                  <a:gd name="T17" fmla="*/ 220413 h 21600"/>
                  <a:gd name="T18" fmla="*/ 220413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8099" dir="2700000" algn="ctr" rotWithShape="0">
                        <a:srgbClr val="000000">
                          <a:alpha val="73996"/>
                        </a:srgbClr>
                      </a:outerShdw>
                    </a:effectLst>
                  </a14:hiddenEffects>
                </a:ext>
              </a:extLst>
            </p:spPr>
            <p:txBody>
              <a:bodyPr lIns="50701" tIns="50701" rIns="50701" bIns="50701" anchor="ctr"/>
              <a:lstStyle/>
              <a:p>
                <a:endParaRPr lang="zh-CN" altLang="en-US" dirty="0"/>
              </a:p>
            </p:txBody>
          </p:sp>
        </p:grpSp>
        <p:grpSp>
          <p:nvGrpSpPr>
            <p:cNvPr id="11279" name="组合 17"/>
            <p:cNvGrpSpPr>
              <a:grpSpLocks/>
            </p:cNvGrpSpPr>
            <p:nvPr/>
          </p:nvGrpSpPr>
          <p:grpSpPr bwMode="auto">
            <a:xfrm>
              <a:off x="5365811" y="2936264"/>
              <a:ext cx="366712" cy="488950"/>
              <a:chOff x="-1156387" y="-1190132"/>
              <a:chExt cx="366446" cy="489149"/>
            </a:xfrm>
          </p:grpSpPr>
          <p:sp>
            <p:nvSpPr>
              <p:cNvPr id="11304" name="AutoShape 115"/>
              <p:cNvSpPr>
                <a:spLocks/>
              </p:cNvSpPr>
              <p:nvPr/>
            </p:nvSpPr>
            <p:spPr bwMode="auto">
              <a:xfrm>
                <a:off x="-1156387" y="-1190132"/>
                <a:ext cx="366446" cy="489149"/>
              </a:xfrm>
              <a:custGeom>
                <a:avLst/>
                <a:gdLst>
                  <a:gd name="T0" fmla="*/ 1640175499 w 21600"/>
                  <a:gd name="T1" fmla="*/ 2147483647 h 21600"/>
                  <a:gd name="T2" fmla="*/ 1640175499 w 21600"/>
                  <a:gd name="T3" fmla="*/ 2147483647 h 21600"/>
                  <a:gd name="T4" fmla="*/ 1640175499 w 21600"/>
                  <a:gd name="T5" fmla="*/ 2147483647 h 21600"/>
                  <a:gd name="T6" fmla="*/ 1640175499 w 21600"/>
                  <a:gd name="T7" fmla="*/ 2147483647 h 21600"/>
                  <a:gd name="T8" fmla="*/ 1118219249 w 21600"/>
                  <a:gd name="T9" fmla="*/ 2147483647 h 21600"/>
                  <a:gd name="T10" fmla="*/ 670896445 w 21600"/>
                  <a:gd name="T11" fmla="*/ 2147483647 h 21600"/>
                  <a:gd name="T12" fmla="*/ 149105978 w 21600"/>
                  <a:gd name="T13" fmla="*/ 2147483647 h 21600"/>
                  <a:gd name="T14" fmla="*/ 149105978 w 21600"/>
                  <a:gd name="T15" fmla="*/ 2147483647 h 21600"/>
                  <a:gd name="T16" fmla="*/ 149105978 w 21600"/>
                  <a:gd name="T17" fmla="*/ 2147483647 h 21600"/>
                  <a:gd name="T18" fmla="*/ 149105978 w 21600"/>
                  <a:gd name="T19" fmla="*/ 2147483647 h 21600"/>
                  <a:gd name="T20" fmla="*/ 149105978 w 21600"/>
                  <a:gd name="T21" fmla="*/ 2147483647 h 21600"/>
                  <a:gd name="T22" fmla="*/ 223578510 w 21600"/>
                  <a:gd name="T23" fmla="*/ 2147483647 h 21600"/>
                  <a:gd name="T24" fmla="*/ 372684489 w 21600"/>
                  <a:gd name="T25" fmla="*/ 2147483647 h 21600"/>
                  <a:gd name="T26" fmla="*/ 1416514097 w 21600"/>
                  <a:gd name="T27" fmla="*/ 2147483647 h 21600"/>
                  <a:gd name="T28" fmla="*/ 1565537184 w 21600"/>
                  <a:gd name="T29" fmla="*/ 2147483647 h 21600"/>
                  <a:gd name="T30" fmla="*/ 1640175499 w 21600"/>
                  <a:gd name="T31" fmla="*/ 2147483647 h 21600"/>
                  <a:gd name="T32" fmla="*/ 1640175499 w 21600"/>
                  <a:gd name="T33" fmla="*/ 2147483647 h 21600"/>
                  <a:gd name="T34" fmla="*/ 1192852695 w 21600"/>
                  <a:gd name="T35" fmla="*/ 1597700925 h 21600"/>
                  <a:gd name="T36" fmla="*/ 1192852695 w 21600"/>
                  <a:gd name="T37" fmla="*/ 1597968100 h 21600"/>
                  <a:gd name="T38" fmla="*/ 1192852695 w 21600"/>
                  <a:gd name="T39" fmla="*/ 2147483647 h 21600"/>
                  <a:gd name="T40" fmla="*/ 596428782 w 21600"/>
                  <a:gd name="T41" fmla="*/ 2147483647 h 21600"/>
                  <a:gd name="T42" fmla="*/ 596428782 w 21600"/>
                  <a:gd name="T43" fmla="*/ 1597968100 h 21600"/>
                  <a:gd name="T44" fmla="*/ 596428782 w 21600"/>
                  <a:gd name="T45" fmla="*/ 1597700925 h 21600"/>
                  <a:gd name="T46" fmla="*/ 894640738 w 21600"/>
                  <a:gd name="T47" fmla="*/ 887618290 h 21600"/>
                  <a:gd name="T48" fmla="*/ 1192852695 w 21600"/>
                  <a:gd name="T49" fmla="*/ 1597700925 h 21600"/>
                  <a:gd name="T50" fmla="*/ 372684489 w 21600"/>
                  <a:gd name="T51" fmla="*/ 1597700925 h 21600"/>
                  <a:gd name="T52" fmla="*/ 894640738 w 21600"/>
                  <a:gd name="T53" fmla="*/ 355047216 h 21600"/>
                  <a:gd name="T54" fmla="*/ 1416514097 w 21600"/>
                  <a:gd name="T55" fmla="*/ 1597700925 h 21600"/>
                  <a:gd name="T56" fmla="*/ 1416514097 w 21600"/>
                  <a:gd name="T57" fmla="*/ 2147483647 h 21600"/>
                  <a:gd name="T58" fmla="*/ 1267325227 w 21600"/>
                  <a:gd name="T59" fmla="*/ 2147483647 h 21600"/>
                  <a:gd name="T60" fmla="*/ 1267325227 w 21600"/>
                  <a:gd name="T61" fmla="*/ 1597968100 h 21600"/>
                  <a:gd name="T62" fmla="*/ 894640738 w 21600"/>
                  <a:gd name="T63" fmla="*/ 710349809 h 21600"/>
                  <a:gd name="T64" fmla="*/ 521790467 w 21600"/>
                  <a:gd name="T65" fmla="*/ 1597968100 h 21600"/>
                  <a:gd name="T66" fmla="*/ 521790467 w 21600"/>
                  <a:gd name="T67" fmla="*/ 2147483647 h 21600"/>
                  <a:gd name="T68" fmla="*/ 372684489 w 21600"/>
                  <a:gd name="T69" fmla="*/ 2147483647 h 21600"/>
                  <a:gd name="T70" fmla="*/ 372684489 w 21600"/>
                  <a:gd name="T71" fmla="*/ 1597700925 h 21600"/>
                  <a:gd name="T72" fmla="*/ 1565537184 w 21600"/>
                  <a:gd name="T73" fmla="*/ 2147483647 h 21600"/>
                  <a:gd name="T74" fmla="*/ 1565537184 w 21600"/>
                  <a:gd name="T75" fmla="*/ 1597700925 h 21600"/>
                  <a:gd name="T76" fmla="*/ 894640738 w 21600"/>
                  <a:gd name="T77" fmla="*/ 0 h 21600"/>
                  <a:gd name="T78" fmla="*/ 223578510 w 21600"/>
                  <a:gd name="T79" fmla="*/ 1597700925 h 21600"/>
                  <a:gd name="T80" fmla="*/ 223578510 w 21600"/>
                  <a:gd name="T81" fmla="*/ 2147483647 h 21600"/>
                  <a:gd name="T82" fmla="*/ 0 w 21600"/>
                  <a:gd name="T83" fmla="*/ 2147483647 h 21600"/>
                  <a:gd name="T84" fmla="*/ 0 w 21600"/>
                  <a:gd name="T85" fmla="*/ 2147483647 h 21600"/>
                  <a:gd name="T86" fmla="*/ 0 w 21600"/>
                  <a:gd name="T87" fmla="*/ 2147483647 h 21600"/>
                  <a:gd name="T88" fmla="*/ 0 w 21600"/>
                  <a:gd name="T89" fmla="*/ 2147483647 h 21600"/>
                  <a:gd name="T90" fmla="*/ 0 w 21600"/>
                  <a:gd name="T91" fmla="*/ 2147483647 h 21600"/>
                  <a:gd name="T92" fmla="*/ 670896445 w 21600"/>
                  <a:gd name="T93" fmla="*/ 2147483647 h 21600"/>
                  <a:gd name="T94" fmla="*/ 1118219249 w 21600"/>
                  <a:gd name="T95" fmla="*/ 2147483647 h 21600"/>
                  <a:gd name="T96" fmla="*/ 1789281477 w 21600"/>
                  <a:gd name="T97" fmla="*/ 2147483647 h 21600"/>
                  <a:gd name="T98" fmla="*/ 1789281477 w 21600"/>
                  <a:gd name="T99" fmla="*/ 2147483647 h 21600"/>
                  <a:gd name="T100" fmla="*/ 1789281477 w 21600"/>
                  <a:gd name="T101" fmla="*/ 2147483647 h 21600"/>
                  <a:gd name="T102" fmla="*/ 1789281477 w 21600"/>
                  <a:gd name="T103" fmla="*/ 2147483647 h 21600"/>
                  <a:gd name="T104" fmla="*/ 1789281477 w 21600"/>
                  <a:gd name="T105" fmla="*/ 2147483647 h 21600"/>
                  <a:gd name="T106" fmla="*/ 1565537184 w 21600"/>
                  <a:gd name="T107" fmla="*/ 2147483647 h 216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8099" dir="2700000" algn="ctr" rotWithShape="0">
                        <a:srgbClr val="000000">
                          <a:alpha val="73996"/>
                        </a:srgbClr>
                      </a:outerShdw>
                    </a:effectLst>
                  </a14:hiddenEffects>
                </a:ext>
              </a:extLst>
            </p:spPr>
            <p:txBody>
              <a:bodyPr lIns="50701" tIns="50701" rIns="50701" bIns="50701" anchor="ctr"/>
              <a:lstStyle/>
              <a:p>
                <a:endParaRPr lang="zh-CN" altLang="en-US"/>
              </a:p>
            </p:txBody>
          </p:sp>
          <p:sp>
            <p:nvSpPr>
              <p:cNvPr id="11305" name="AutoShape 116"/>
              <p:cNvSpPr>
                <a:spLocks/>
              </p:cNvSpPr>
              <p:nvPr/>
            </p:nvSpPr>
            <p:spPr bwMode="auto">
              <a:xfrm>
                <a:off x="-1003630" y="-886716"/>
                <a:ext cx="60935" cy="91820"/>
              </a:xfrm>
              <a:custGeom>
                <a:avLst/>
                <a:gdLst>
                  <a:gd name="T0" fmla="*/ 684041 w 21600"/>
                  <a:gd name="T1" fmla="*/ 0 h 21600"/>
                  <a:gd name="T2" fmla="*/ 0 w 21600"/>
                  <a:gd name="T3" fmla="*/ 2351408 h 21600"/>
                  <a:gd name="T4" fmla="*/ 228080 w 21600"/>
                  <a:gd name="T5" fmla="*/ 5492706 h 21600"/>
                  <a:gd name="T6" fmla="*/ 684041 w 21600"/>
                  <a:gd name="T7" fmla="*/ 7053226 h 21600"/>
                  <a:gd name="T8" fmla="*/ 1140249 w 21600"/>
                  <a:gd name="T9" fmla="*/ 5504779 h 21600"/>
                  <a:gd name="T10" fmla="*/ 1368067 w 21600"/>
                  <a:gd name="T11" fmla="*/ 2351408 h 21600"/>
                  <a:gd name="T12" fmla="*/ 684041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8099" dir="2700000" algn="ctr" rotWithShape="0">
                        <a:srgbClr val="000000">
                          <a:alpha val="73996"/>
                        </a:srgbClr>
                      </a:outerShdw>
                    </a:effectLst>
                  </a14:hiddenEffects>
                </a:ext>
              </a:extLst>
            </p:spPr>
            <p:txBody>
              <a:bodyPr lIns="50701" tIns="50701" rIns="50701" bIns="50701" anchor="ctr"/>
              <a:lstStyle/>
              <a:p>
                <a:endParaRPr lang="zh-CN" altLang="en-US"/>
              </a:p>
            </p:txBody>
          </p:sp>
        </p:grpSp>
        <p:grpSp>
          <p:nvGrpSpPr>
            <p:cNvPr id="11281" name="组合 23"/>
            <p:cNvGrpSpPr>
              <a:grpSpLocks/>
            </p:cNvGrpSpPr>
            <p:nvPr/>
          </p:nvGrpSpPr>
          <p:grpSpPr bwMode="auto">
            <a:xfrm>
              <a:off x="5003800" y="2907919"/>
              <a:ext cx="2108925" cy="511954"/>
              <a:chOff x="0" y="233372"/>
              <a:chExt cx="2110043" cy="512814"/>
            </a:xfrm>
          </p:grpSpPr>
          <p:sp>
            <p:nvSpPr>
              <p:cNvPr id="11290" name="Freeform 382"/>
              <p:cNvSpPr>
                <a:spLocks/>
              </p:cNvSpPr>
              <p:nvPr/>
            </p:nvSpPr>
            <p:spPr bwMode="auto">
              <a:xfrm flipH="1">
                <a:off x="1619446" y="683824"/>
                <a:ext cx="52151" cy="53392"/>
              </a:xfrm>
              <a:custGeom>
                <a:avLst/>
                <a:gdLst>
                  <a:gd name="T0" fmla="*/ 2147483647 w 168"/>
                  <a:gd name="T1" fmla="*/ 2147483647 h 172"/>
                  <a:gd name="T2" fmla="*/ 2147483647 w 168"/>
                  <a:gd name="T3" fmla="*/ 2147483647 h 172"/>
                  <a:gd name="T4" fmla="*/ 2147483647 w 168"/>
                  <a:gd name="T5" fmla="*/ 2147483647 h 172"/>
                  <a:gd name="T6" fmla="*/ 2147483647 w 168"/>
                  <a:gd name="T7" fmla="*/ 2147483647 h 172"/>
                  <a:gd name="T8" fmla="*/ 2147483647 w 168"/>
                  <a:gd name="T9" fmla="*/ 2147483647 h 172"/>
                  <a:gd name="T10" fmla="*/ 2147483647 w 168"/>
                  <a:gd name="T11" fmla="*/ 2147483647 h 172"/>
                  <a:gd name="T12" fmla="*/ 2147483647 w 168"/>
                  <a:gd name="T13" fmla="*/ 0 h 172"/>
                  <a:gd name="T14" fmla="*/ 2147483647 w 168"/>
                  <a:gd name="T15" fmla="*/ 0 h 172"/>
                  <a:gd name="T16" fmla="*/ 2147483647 w 168"/>
                  <a:gd name="T17" fmla="*/ 2147483647 h 172"/>
                  <a:gd name="T18" fmla="*/ 2147483647 w 168"/>
                  <a:gd name="T19" fmla="*/ 2147483647 h 172"/>
                  <a:gd name="T20" fmla="*/ 0 w 168"/>
                  <a:gd name="T21" fmla="*/ 2147483647 h 172"/>
                  <a:gd name="T22" fmla="*/ 0 w 168"/>
                  <a:gd name="T23" fmla="*/ 2147483647 h 172"/>
                  <a:gd name="T24" fmla="*/ 2147483647 w 168"/>
                  <a:gd name="T25" fmla="*/ 2147483647 h 172"/>
                  <a:gd name="T26" fmla="*/ 2147483647 w 168"/>
                  <a:gd name="T27" fmla="*/ 2147483647 h 172"/>
                  <a:gd name="T28" fmla="*/ 2147483647 w 168"/>
                  <a:gd name="T29" fmla="*/ 2147483647 h 172"/>
                  <a:gd name="T30" fmla="*/ 2147483647 w 168"/>
                  <a:gd name="T31" fmla="*/ 2147483647 h 172"/>
                  <a:gd name="T32" fmla="*/ 2147483647 w 168"/>
                  <a:gd name="T33" fmla="*/ 2147483647 h 172"/>
                  <a:gd name="T34" fmla="*/ 2147483647 w 168"/>
                  <a:gd name="T35" fmla="*/ 2147483647 h 172"/>
                  <a:gd name="T36" fmla="*/ 2147483647 w 168"/>
                  <a:gd name="T37" fmla="*/ 2147483647 h 172"/>
                  <a:gd name="T38" fmla="*/ 2147483647 w 168"/>
                  <a:gd name="T39" fmla="*/ 2147483647 h 172"/>
                  <a:gd name="T40" fmla="*/ 2147483647 w 168"/>
                  <a:gd name="T41" fmla="*/ 2147483647 h 172"/>
                  <a:gd name="T42" fmla="*/ 2147483647 w 168"/>
                  <a:gd name="T43" fmla="*/ 2147483647 h 1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8" h="172">
                    <a:moveTo>
                      <a:pt x="138" y="134"/>
                    </a:moveTo>
                    <a:lnTo>
                      <a:pt x="138" y="134"/>
                    </a:lnTo>
                    <a:lnTo>
                      <a:pt x="70" y="60"/>
                    </a:lnTo>
                    <a:lnTo>
                      <a:pt x="34" y="18"/>
                    </a:lnTo>
                    <a:lnTo>
                      <a:pt x="12" y="0"/>
                    </a:lnTo>
                    <a:lnTo>
                      <a:pt x="8" y="10"/>
                    </a:lnTo>
                    <a:lnTo>
                      <a:pt x="0" y="20"/>
                    </a:lnTo>
                    <a:lnTo>
                      <a:pt x="20" y="42"/>
                    </a:lnTo>
                    <a:lnTo>
                      <a:pt x="60" y="76"/>
                    </a:lnTo>
                    <a:lnTo>
                      <a:pt x="132" y="142"/>
                    </a:lnTo>
                    <a:lnTo>
                      <a:pt x="166" y="172"/>
                    </a:lnTo>
                    <a:lnTo>
                      <a:pt x="168" y="170"/>
                    </a:lnTo>
                    <a:lnTo>
                      <a:pt x="138"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91" name="Freeform 383"/>
              <p:cNvSpPr>
                <a:spLocks/>
              </p:cNvSpPr>
              <p:nvPr/>
            </p:nvSpPr>
            <p:spPr bwMode="auto">
              <a:xfrm flipH="1">
                <a:off x="1606536" y="692794"/>
                <a:ext cx="52151" cy="53392"/>
              </a:xfrm>
              <a:custGeom>
                <a:avLst/>
                <a:gdLst>
                  <a:gd name="T0" fmla="*/ 2147483647 w 168"/>
                  <a:gd name="T1" fmla="*/ 2147483647 h 172"/>
                  <a:gd name="T2" fmla="*/ 2147483647 w 168"/>
                  <a:gd name="T3" fmla="*/ 2147483647 h 172"/>
                  <a:gd name="T4" fmla="*/ 2147483647 w 168"/>
                  <a:gd name="T5" fmla="*/ 2147483647 h 172"/>
                  <a:gd name="T6" fmla="*/ 2147483647 w 168"/>
                  <a:gd name="T7" fmla="*/ 2147483647 h 172"/>
                  <a:gd name="T8" fmla="*/ 2147483647 w 168"/>
                  <a:gd name="T9" fmla="*/ 2147483647 h 172"/>
                  <a:gd name="T10" fmla="*/ 2147483647 w 168"/>
                  <a:gd name="T11" fmla="*/ 2147483647 h 172"/>
                  <a:gd name="T12" fmla="*/ 2147483647 w 168"/>
                  <a:gd name="T13" fmla="*/ 0 h 172"/>
                  <a:gd name="T14" fmla="*/ 2147483647 w 168"/>
                  <a:gd name="T15" fmla="*/ 0 h 172"/>
                  <a:gd name="T16" fmla="*/ 2147483647 w 168"/>
                  <a:gd name="T17" fmla="*/ 2147483647 h 172"/>
                  <a:gd name="T18" fmla="*/ 2147483647 w 168"/>
                  <a:gd name="T19" fmla="*/ 2147483647 h 172"/>
                  <a:gd name="T20" fmla="*/ 0 w 168"/>
                  <a:gd name="T21" fmla="*/ 2147483647 h 172"/>
                  <a:gd name="T22" fmla="*/ 0 w 168"/>
                  <a:gd name="T23" fmla="*/ 2147483647 h 172"/>
                  <a:gd name="T24" fmla="*/ 2147483647 w 168"/>
                  <a:gd name="T25" fmla="*/ 2147483647 h 172"/>
                  <a:gd name="T26" fmla="*/ 2147483647 w 168"/>
                  <a:gd name="T27" fmla="*/ 2147483647 h 172"/>
                  <a:gd name="T28" fmla="*/ 2147483647 w 168"/>
                  <a:gd name="T29" fmla="*/ 2147483647 h 172"/>
                  <a:gd name="T30" fmla="*/ 2147483647 w 168"/>
                  <a:gd name="T31" fmla="*/ 2147483647 h 172"/>
                  <a:gd name="T32" fmla="*/ 2147483647 w 168"/>
                  <a:gd name="T33" fmla="*/ 2147483647 h 172"/>
                  <a:gd name="T34" fmla="*/ 2147483647 w 168"/>
                  <a:gd name="T35" fmla="*/ 2147483647 h 172"/>
                  <a:gd name="T36" fmla="*/ 2147483647 w 168"/>
                  <a:gd name="T37" fmla="*/ 2147483647 h 172"/>
                  <a:gd name="T38" fmla="*/ 2147483647 w 168"/>
                  <a:gd name="T39" fmla="*/ 2147483647 h 172"/>
                  <a:gd name="T40" fmla="*/ 2147483647 w 168"/>
                  <a:gd name="T41" fmla="*/ 2147483647 h 172"/>
                  <a:gd name="T42" fmla="*/ 2147483647 w 168"/>
                  <a:gd name="T43" fmla="*/ 2147483647 h 1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8" h="172">
                    <a:moveTo>
                      <a:pt x="138" y="134"/>
                    </a:moveTo>
                    <a:lnTo>
                      <a:pt x="138" y="134"/>
                    </a:lnTo>
                    <a:lnTo>
                      <a:pt x="70" y="60"/>
                    </a:lnTo>
                    <a:lnTo>
                      <a:pt x="34" y="18"/>
                    </a:lnTo>
                    <a:lnTo>
                      <a:pt x="12" y="0"/>
                    </a:lnTo>
                    <a:lnTo>
                      <a:pt x="8" y="10"/>
                    </a:lnTo>
                    <a:lnTo>
                      <a:pt x="0" y="20"/>
                    </a:lnTo>
                    <a:lnTo>
                      <a:pt x="20" y="42"/>
                    </a:lnTo>
                    <a:lnTo>
                      <a:pt x="60" y="76"/>
                    </a:lnTo>
                    <a:lnTo>
                      <a:pt x="132" y="142"/>
                    </a:lnTo>
                    <a:lnTo>
                      <a:pt x="166" y="172"/>
                    </a:lnTo>
                    <a:lnTo>
                      <a:pt x="168" y="170"/>
                    </a:lnTo>
                    <a:lnTo>
                      <a:pt x="138" y="134"/>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92" name="Freeform 384"/>
              <p:cNvSpPr>
                <a:spLocks/>
              </p:cNvSpPr>
              <p:nvPr/>
            </p:nvSpPr>
            <p:spPr bwMode="auto">
              <a:xfrm flipH="1">
                <a:off x="1648754" y="566763"/>
                <a:ext cx="126652" cy="147760"/>
              </a:xfrm>
              <a:custGeom>
                <a:avLst/>
                <a:gdLst>
                  <a:gd name="T0" fmla="*/ 2147483647 w 407"/>
                  <a:gd name="T1" fmla="*/ 2147483647 h 477"/>
                  <a:gd name="T2" fmla="*/ 2147483647 w 407"/>
                  <a:gd name="T3" fmla="*/ 0 h 477"/>
                  <a:gd name="T4" fmla="*/ 2147483647 w 407"/>
                  <a:gd name="T5" fmla="*/ 0 h 477"/>
                  <a:gd name="T6" fmla="*/ 2147483647 w 407"/>
                  <a:gd name="T7" fmla="*/ 2147483647 h 477"/>
                  <a:gd name="T8" fmla="*/ 2147483647 w 407"/>
                  <a:gd name="T9" fmla="*/ 2147483647 h 477"/>
                  <a:gd name="T10" fmla="*/ 2147483647 w 407"/>
                  <a:gd name="T11" fmla="*/ 2147483647 h 477"/>
                  <a:gd name="T12" fmla="*/ 2147483647 w 407"/>
                  <a:gd name="T13" fmla="*/ 2147483647 h 477"/>
                  <a:gd name="T14" fmla="*/ 2147483647 w 407"/>
                  <a:gd name="T15" fmla="*/ 2147483647 h 477"/>
                  <a:gd name="T16" fmla="*/ 2147483647 w 407"/>
                  <a:gd name="T17" fmla="*/ 2147483647 h 477"/>
                  <a:gd name="T18" fmla="*/ 2147483647 w 407"/>
                  <a:gd name="T19" fmla="*/ 2147483647 h 477"/>
                  <a:gd name="T20" fmla="*/ 2147483647 w 407"/>
                  <a:gd name="T21" fmla="*/ 2147483647 h 477"/>
                  <a:gd name="T22" fmla="*/ 2147483647 w 407"/>
                  <a:gd name="T23" fmla="*/ 2147483647 h 477"/>
                  <a:gd name="T24" fmla="*/ 2147483647 w 407"/>
                  <a:gd name="T25" fmla="*/ 2147483647 h 477"/>
                  <a:gd name="T26" fmla="*/ 2147483647 w 407"/>
                  <a:gd name="T27" fmla="*/ 2147483647 h 477"/>
                  <a:gd name="T28" fmla="*/ 2147483647 w 407"/>
                  <a:gd name="T29" fmla="*/ 2147483647 h 477"/>
                  <a:gd name="T30" fmla="*/ 2147483647 w 407"/>
                  <a:gd name="T31" fmla="*/ 2147483647 h 477"/>
                  <a:gd name="T32" fmla="*/ 2147483647 w 407"/>
                  <a:gd name="T33" fmla="*/ 2147483647 h 477"/>
                  <a:gd name="T34" fmla="*/ 2147483647 w 407"/>
                  <a:gd name="T35" fmla="*/ 2147483647 h 477"/>
                  <a:gd name="T36" fmla="*/ 2147483647 w 407"/>
                  <a:gd name="T37" fmla="*/ 2147483647 h 477"/>
                  <a:gd name="T38" fmla="*/ 0 w 407"/>
                  <a:gd name="T39" fmla="*/ 2147483647 h 477"/>
                  <a:gd name="T40" fmla="*/ 2147483647 w 407"/>
                  <a:gd name="T41" fmla="*/ 2147483647 h 477"/>
                  <a:gd name="T42" fmla="*/ 2147483647 w 407"/>
                  <a:gd name="T43" fmla="*/ 2147483647 h 477"/>
                  <a:gd name="T44" fmla="*/ 2147483647 w 407"/>
                  <a:gd name="T45" fmla="*/ 2147483647 h 477"/>
                  <a:gd name="T46" fmla="*/ 2147483647 w 407"/>
                  <a:gd name="T47" fmla="*/ 2147483647 h 477"/>
                  <a:gd name="T48" fmla="*/ 2147483647 w 407"/>
                  <a:gd name="T49" fmla="*/ 2147483647 h 477"/>
                  <a:gd name="T50" fmla="*/ 2147483647 w 407"/>
                  <a:gd name="T51" fmla="*/ 2147483647 h 477"/>
                  <a:gd name="T52" fmla="*/ 2147483647 w 407"/>
                  <a:gd name="T53" fmla="*/ 2147483647 h 477"/>
                  <a:gd name="T54" fmla="*/ 2147483647 w 407"/>
                  <a:gd name="T55" fmla="*/ 2147483647 h 477"/>
                  <a:gd name="T56" fmla="*/ 2147483647 w 407"/>
                  <a:gd name="T57" fmla="*/ 2147483647 h 477"/>
                  <a:gd name="T58" fmla="*/ 2147483647 w 407"/>
                  <a:gd name="T59" fmla="*/ 2147483647 h 477"/>
                  <a:gd name="T60" fmla="*/ 2147483647 w 407"/>
                  <a:gd name="T61" fmla="*/ 2147483647 h 477"/>
                  <a:gd name="T62" fmla="*/ 2147483647 w 407"/>
                  <a:gd name="T63" fmla="*/ 2147483647 h 477"/>
                  <a:gd name="T64" fmla="*/ 2147483647 w 407"/>
                  <a:gd name="T65" fmla="*/ 2147483647 h 477"/>
                  <a:gd name="T66" fmla="*/ 2147483647 w 407"/>
                  <a:gd name="T67" fmla="*/ 2147483647 h 477"/>
                  <a:gd name="T68" fmla="*/ 2147483647 w 407"/>
                  <a:gd name="T69" fmla="*/ 2147483647 h 477"/>
                  <a:gd name="T70" fmla="*/ 2147483647 w 407"/>
                  <a:gd name="T71" fmla="*/ 2147483647 h 477"/>
                  <a:gd name="T72" fmla="*/ 2147483647 w 407"/>
                  <a:gd name="T73" fmla="*/ 2147483647 h 477"/>
                  <a:gd name="T74" fmla="*/ 2147483647 w 407"/>
                  <a:gd name="T75" fmla="*/ 2147483647 h 477"/>
                  <a:gd name="T76" fmla="*/ 2147483647 w 407"/>
                  <a:gd name="T77" fmla="*/ 2147483647 h 477"/>
                  <a:gd name="T78" fmla="*/ 2147483647 w 407"/>
                  <a:gd name="T79" fmla="*/ 2147483647 h 4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07" h="477">
                    <a:moveTo>
                      <a:pt x="407" y="311"/>
                    </a:moveTo>
                    <a:lnTo>
                      <a:pt x="96" y="0"/>
                    </a:lnTo>
                    <a:lnTo>
                      <a:pt x="98" y="6"/>
                    </a:lnTo>
                    <a:lnTo>
                      <a:pt x="100" y="14"/>
                    </a:lnTo>
                    <a:lnTo>
                      <a:pt x="100" y="26"/>
                    </a:lnTo>
                    <a:lnTo>
                      <a:pt x="96" y="40"/>
                    </a:lnTo>
                    <a:lnTo>
                      <a:pt x="92" y="54"/>
                    </a:lnTo>
                    <a:lnTo>
                      <a:pt x="86" y="72"/>
                    </a:lnTo>
                    <a:lnTo>
                      <a:pt x="78" y="88"/>
                    </a:lnTo>
                    <a:lnTo>
                      <a:pt x="70" y="106"/>
                    </a:lnTo>
                    <a:lnTo>
                      <a:pt x="60" y="121"/>
                    </a:lnTo>
                    <a:lnTo>
                      <a:pt x="50" y="135"/>
                    </a:lnTo>
                    <a:lnTo>
                      <a:pt x="40" y="147"/>
                    </a:lnTo>
                    <a:lnTo>
                      <a:pt x="30" y="155"/>
                    </a:lnTo>
                    <a:lnTo>
                      <a:pt x="20" y="163"/>
                    </a:lnTo>
                    <a:lnTo>
                      <a:pt x="12" y="167"/>
                    </a:lnTo>
                    <a:lnTo>
                      <a:pt x="6" y="167"/>
                    </a:lnTo>
                    <a:lnTo>
                      <a:pt x="0" y="165"/>
                    </a:lnTo>
                    <a:lnTo>
                      <a:pt x="311" y="477"/>
                    </a:lnTo>
                    <a:lnTo>
                      <a:pt x="317" y="475"/>
                    </a:lnTo>
                    <a:lnTo>
                      <a:pt x="331" y="469"/>
                    </a:lnTo>
                    <a:lnTo>
                      <a:pt x="341" y="463"/>
                    </a:lnTo>
                    <a:lnTo>
                      <a:pt x="353" y="455"/>
                    </a:lnTo>
                    <a:lnTo>
                      <a:pt x="365" y="443"/>
                    </a:lnTo>
                    <a:lnTo>
                      <a:pt x="375" y="427"/>
                    </a:lnTo>
                    <a:lnTo>
                      <a:pt x="383" y="417"/>
                    </a:lnTo>
                    <a:lnTo>
                      <a:pt x="387" y="407"/>
                    </a:lnTo>
                    <a:lnTo>
                      <a:pt x="395" y="387"/>
                    </a:lnTo>
                    <a:lnTo>
                      <a:pt x="401" y="371"/>
                    </a:lnTo>
                    <a:lnTo>
                      <a:pt x="405" y="353"/>
                    </a:lnTo>
                    <a:lnTo>
                      <a:pt x="407" y="339"/>
                    </a:lnTo>
                    <a:lnTo>
                      <a:pt x="407" y="319"/>
                    </a:lnTo>
                    <a:lnTo>
                      <a:pt x="407"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93" name="Freeform 385"/>
              <p:cNvSpPr>
                <a:spLocks/>
              </p:cNvSpPr>
              <p:nvPr/>
            </p:nvSpPr>
            <p:spPr bwMode="auto">
              <a:xfrm flipH="1">
                <a:off x="1744364" y="565522"/>
                <a:ext cx="32905" cy="53392"/>
              </a:xfrm>
              <a:custGeom>
                <a:avLst/>
                <a:gdLst>
                  <a:gd name="T0" fmla="*/ 2147483647 w 106"/>
                  <a:gd name="T1" fmla="*/ 2147483647 h 171"/>
                  <a:gd name="T2" fmla="*/ 2147483647 w 106"/>
                  <a:gd name="T3" fmla="*/ 2147483647 h 171"/>
                  <a:gd name="T4" fmla="*/ 2147483647 w 106"/>
                  <a:gd name="T5" fmla="*/ 2147483647 h 171"/>
                  <a:gd name="T6" fmla="*/ 2147483647 w 106"/>
                  <a:gd name="T7" fmla="*/ 0 h 171"/>
                  <a:gd name="T8" fmla="*/ 2147483647 w 106"/>
                  <a:gd name="T9" fmla="*/ 2147483647 h 171"/>
                  <a:gd name="T10" fmla="*/ 2147483647 w 106"/>
                  <a:gd name="T11" fmla="*/ 2147483647 h 171"/>
                  <a:gd name="T12" fmla="*/ 2147483647 w 106"/>
                  <a:gd name="T13" fmla="*/ 2147483647 h 171"/>
                  <a:gd name="T14" fmla="*/ 2147483647 w 106"/>
                  <a:gd name="T15" fmla="*/ 2147483647 h 171"/>
                  <a:gd name="T16" fmla="*/ 2147483647 w 106"/>
                  <a:gd name="T17" fmla="*/ 2147483647 h 171"/>
                  <a:gd name="T18" fmla="*/ 2147483647 w 106"/>
                  <a:gd name="T19" fmla="*/ 2147483647 h 171"/>
                  <a:gd name="T20" fmla="*/ 2147483647 w 106"/>
                  <a:gd name="T21" fmla="*/ 2147483647 h 171"/>
                  <a:gd name="T22" fmla="*/ 2147483647 w 106"/>
                  <a:gd name="T23" fmla="*/ 2147483647 h 171"/>
                  <a:gd name="T24" fmla="*/ 2147483647 w 106"/>
                  <a:gd name="T25" fmla="*/ 2147483647 h 171"/>
                  <a:gd name="T26" fmla="*/ 2147483647 w 106"/>
                  <a:gd name="T27" fmla="*/ 2147483647 h 171"/>
                  <a:gd name="T28" fmla="*/ 2147483647 w 106"/>
                  <a:gd name="T29" fmla="*/ 2147483647 h 171"/>
                  <a:gd name="T30" fmla="*/ 2147483647 w 106"/>
                  <a:gd name="T31" fmla="*/ 2147483647 h 171"/>
                  <a:gd name="T32" fmla="*/ 2147483647 w 106"/>
                  <a:gd name="T33" fmla="*/ 2147483647 h 171"/>
                  <a:gd name="T34" fmla="*/ 2147483647 w 106"/>
                  <a:gd name="T35" fmla="*/ 2147483647 h 171"/>
                  <a:gd name="T36" fmla="*/ 2147483647 w 106"/>
                  <a:gd name="T37" fmla="*/ 2147483647 h 171"/>
                  <a:gd name="T38" fmla="*/ 2147483647 w 106"/>
                  <a:gd name="T39" fmla="*/ 2147483647 h 171"/>
                  <a:gd name="T40" fmla="*/ 2147483647 w 106"/>
                  <a:gd name="T41" fmla="*/ 2147483647 h 171"/>
                  <a:gd name="T42" fmla="*/ 2147483647 w 106"/>
                  <a:gd name="T43" fmla="*/ 2147483647 h 171"/>
                  <a:gd name="T44" fmla="*/ 2147483647 w 106"/>
                  <a:gd name="T45" fmla="*/ 2147483647 h 171"/>
                  <a:gd name="T46" fmla="*/ 2147483647 w 106"/>
                  <a:gd name="T47" fmla="*/ 2147483647 h 171"/>
                  <a:gd name="T48" fmla="*/ 2147483647 w 106"/>
                  <a:gd name="T49" fmla="*/ 2147483647 h 171"/>
                  <a:gd name="T50" fmla="*/ 2147483647 w 106"/>
                  <a:gd name="T51" fmla="*/ 2147483647 h 171"/>
                  <a:gd name="T52" fmla="*/ 2147483647 w 106"/>
                  <a:gd name="T53" fmla="*/ 2147483647 h 171"/>
                  <a:gd name="T54" fmla="*/ 0 w 106"/>
                  <a:gd name="T55" fmla="*/ 2147483647 h 171"/>
                  <a:gd name="T56" fmla="*/ 0 w 106"/>
                  <a:gd name="T57" fmla="*/ 2147483647 h 171"/>
                  <a:gd name="T58" fmla="*/ 2147483647 w 106"/>
                  <a:gd name="T59" fmla="*/ 2147483647 h 171"/>
                  <a:gd name="T60" fmla="*/ 2147483647 w 106"/>
                  <a:gd name="T61" fmla="*/ 2147483647 h 171"/>
                  <a:gd name="T62" fmla="*/ 2147483647 w 106"/>
                  <a:gd name="T63" fmla="*/ 2147483647 h 171"/>
                  <a:gd name="T64" fmla="*/ 2147483647 w 106"/>
                  <a:gd name="T65" fmla="*/ 2147483647 h 171"/>
                  <a:gd name="T66" fmla="*/ 2147483647 w 106"/>
                  <a:gd name="T67" fmla="*/ 2147483647 h 171"/>
                  <a:gd name="T68" fmla="*/ 2147483647 w 106"/>
                  <a:gd name="T69" fmla="*/ 2147483647 h 171"/>
                  <a:gd name="T70" fmla="*/ 2147483647 w 106"/>
                  <a:gd name="T71" fmla="*/ 2147483647 h 171"/>
                  <a:gd name="T72" fmla="*/ 2147483647 w 106"/>
                  <a:gd name="T73" fmla="*/ 2147483647 h 171"/>
                  <a:gd name="T74" fmla="*/ 2147483647 w 106"/>
                  <a:gd name="T75" fmla="*/ 2147483647 h 171"/>
                  <a:gd name="T76" fmla="*/ 2147483647 w 106"/>
                  <a:gd name="T77" fmla="*/ 2147483647 h 171"/>
                  <a:gd name="T78" fmla="*/ 2147483647 w 106"/>
                  <a:gd name="T79" fmla="*/ 2147483647 h 171"/>
                  <a:gd name="T80" fmla="*/ 2147483647 w 106"/>
                  <a:gd name="T81" fmla="*/ 2147483647 h 171"/>
                  <a:gd name="T82" fmla="*/ 2147483647 w 106"/>
                  <a:gd name="T83" fmla="*/ 2147483647 h 171"/>
                  <a:gd name="T84" fmla="*/ 2147483647 w 106"/>
                  <a:gd name="T85" fmla="*/ 2147483647 h 171"/>
                  <a:gd name="T86" fmla="*/ 2147483647 w 106"/>
                  <a:gd name="T87" fmla="*/ 2147483647 h 171"/>
                  <a:gd name="T88" fmla="*/ 2147483647 w 106"/>
                  <a:gd name="T89" fmla="*/ 2147483647 h 171"/>
                  <a:gd name="T90" fmla="*/ 2147483647 w 106"/>
                  <a:gd name="T91" fmla="*/ 2147483647 h 171"/>
                  <a:gd name="T92" fmla="*/ 2147483647 w 106"/>
                  <a:gd name="T93" fmla="*/ 2147483647 h 171"/>
                  <a:gd name="T94" fmla="*/ 2147483647 w 106"/>
                  <a:gd name="T95" fmla="*/ 2147483647 h 171"/>
                  <a:gd name="T96" fmla="*/ 2147483647 w 106"/>
                  <a:gd name="T97" fmla="*/ 2147483647 h 171"/>
                  <a:gd name="T98" fmla="*/ 2147483647 w 106"/>
                  <a:gd name="T99" fmla="*/ 2147483647 h 171"/>
                  <a:gd name="T100" fmla="*/ 2147483647 w 106"/>
                  <a:gd name="T101" fmla="*/ 2147483647 h 1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6" h="171">
                    <a:moveTo>
                      <a:pt x="102" y="4"/>
                    </a:moveTo>
                    <a:lnTo>
                      <a:pt x="102" y="4"/>
                    </a:lnTo>
                    <a:lnTo>
                      <a:pt x="98" y="2"/>
                    </a:lnTo>
                    <a:lnTo>
                      <a:pt x="94" y="0"/>
                    </a:lnTo>
                    <a:lnTo>
                      <a:pt x="84" y="2"/>
                    </a:lnTo>
                    <a:lnTo>
                      <a:pt x="72" y="10"/>
                    </a:lnTo>
                    <a:lnTo>
                      <a:pt x="60" y="22"/>
                    </a:lnTo>
                    <a:lnTo>
                      <a:pt x="76" y="36"/>
                    </a:lnTo>
                    <a:lnTo>
                      <a:pt x="76" y="46"/>
                    </a:lnTo>
                    <a:lnTo>
                      <a:pt x="76" y="56"/>
                    </a:lnTo>
                    <a:lnTo>
                      <a:pt x="72" y="68"/>
                    </a:lnTo>
                    <a:lnTo>
                      <a:pt x="68" y="82"/>
                    </a:lnTo>
                    <a:lnTo>
                      <a:pt x="60" y="96"/>
                    </a:lnTo>
                    <a:lnTo>
                      <a:pt x="52" y="110"/>
                    </a:lnTo>
                    <a:lnTo>
                      <a:pt x="42" y="118"/>
                    </a:lnTo>
                    <a:lnTo>
                      <a:pt x="36" y="124"/>
                    </a:lnTo>
                    <a:lnTo>
                      <a:pt x="30" y="127"/>
                    </a:lnTo>
                    <a:lnTo>
                      <a:pt x="22" y="129"/>
                    </a:lnTo>
                    <a:lnTo>
                      <a:pt x="8" y="114"/>
                    </a:lnTo>
                    <a:lnTo>
                      <a:pt x="2" y="131"/>
                    </a:lnTo>
                    <a:lnTo>
                      <a:pt x="0" y="147"/>
                    </a:lnTo>
                    <a:lnTo>
                      <a:pt x="0" y="161"/>
                    </a:lnTo>
                    <a:lnTo>
                      <a:pt x="2" y="165"/>
                    </a:lnTo>
                    <a:lnTo>
                      <a:pt x="4" y="169"/>
                    </a:lnTo>
                    <a:lnTo>
                      <a:pt x="6" y="169"/>
                    </a:lnTo>
                    <a:lnTo>
                      <a:pt x="12" y="171"/>
                    </a:lnTo>
                    <a:lnTo>
                      <a:pt x="18" y="171"/>
                    </a:lnTo>
                    <a:lnTo>
                      <a:pt x="26" y="167"/>
                    </a:lnTo>
                    <a:lnTo>
                      <a:pt x="36" y="159"/>
                    </a:lnTo>
                    <a:lnTo>
                      <a:pt x="46" y="151"/>
                    </a:lnTo>
                    <a:lnTo>
                      <a:pt x="56" y="139"/>
                    </a:lnTo>
                    <a:lnTo>
                      <a:pt x="66" y="125"/>
                    </a:lnTo>
                    <a:lnTo>
                      <a:pt x="76" y="110"/>
                    </a:lnTo>
                    <a:lnTo>
                      <a:pt x="84" y="92"/>
                    </a:lnTo>
                    <a:lnTo>
                      <a:pt x="92" y="76"/>
                    </a:lnTo>
                    <a:lnTo>
                      <a:pt x="98" y="58"/>
                    </a:lnTo>
                    <a:lnTo>
                      <a:pt x="102" y="44"/>
                    </a:lnTo>
                    <a:lnTo>
                      <a:pt x="106" y="30"/>
                    </a:lnTo>
                    <a:lnTo>
                      <a:pt x="106" y="18"/>
                    </a:lnTo>
                    <a:lnTo>
                      <a:pt x="104" y="10"/>
                    </a:lnTo>
                    <a:lnTo>
                      <a:pt x="10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94" name="Freeform 386"/>
              <p:cNvSpPr>
                <a:spLocks/>
              </p:cNvSpPr>
              <p:nvPr/>
            </p:nvSpPr>
            <p:spPr bwMode="auto">
              <a:xfrm flipH="1">
                <a:off x="1989599" y="345122"/>
                <a:ext cx="120444" cy="101197"/>
              </a:xfrm>
              <a:custGeom>
                <a:avLst/>
                <a:gdLst>
                  <a:gd name="T0" fmla="*/ 2147483647 w 387"/>
                  <a:gd name="T1" fmla="*/ 2147483647 h 325"/>
                  <a:gd name="T2" fmla="*/ 2147483647 w 387"/>
                  <a:gd name="T3" fmla="*/ 2147483647 h 325"/>
                  <a:gd name="T4" fmla="*/ 2147483647 w 387"/>
                  <a:gd name="T5" fmla="*/ 2147483647 h 325"/>
                  <a:gd name="T6" fmla="*/ 2147483647 w 387"/>
                  <a:gd name="T7" fmla="*/ 2147483647 h 325"/>
                  <a:gd name="T8" fmla="*/ 2147483647 w 387"/>
                  <a:gd name="T9" fmla="*/ 2147483647 h 325"/>
                  <a:gd name="T10" fmla="*/ 2147483647 w 387"/>
                  <a:gd name="T11" fmla="*/ 2147483647 h 325"/>
                  <a:gd name="T12" fmla="*/ 2147483647 w 387"/>
                  <a:gd name="T13" fmla="*/ 2147483647 h 325"/>
                  <a:gd name="T14" fmla="*/ 2147483647 w 387"/>
                  <a:gd name="T15" fmla="*/ 2147483647 h 325"/>
                  <a:gd name="T16" fmla="*/ 2147483647 w 387"/>
                  <a:gd name="T17" fmla="*/ 2147483647 h 325"/>
                  <a:gd name="T18" fmla="*/ 2147483647 w 387"/>
                  <a:gd name="T19" fmla="*/ 2147483647 h 325"/>
                  <a:gd name="T20" fmla="*/ 2147483647 w 387"/>
                  <a:gd name="T21" fmla="*/ 2147483647 h 325"/>
                  <a:gd name="T22" fmla="*/ 2147483647 w 387"/>
                  <a:gd name="T23" fmla="*/ 2147483647 h 325"/>
                  <a:gd name="T24" fmla="*/ 2147483647 w 387"/>
                  <a:gd name="T25" fmla="*/ 2147483647 h 325"/>
                  <a:gd name="T26" fmla="*/ 2147483647 w 387"/>
                  <a:gd name="T27" fmla="*/ 2147483647 h 325"/>
                  <a:gd name="T28" fmla="*/ 2147483647 w 387"/>
                  <a:gd name="T29" fmla="*/ 2147483647 h 325"/>
                  <a:gd name="T30" fmla="*/ 2147483647 w 387"/>
                  <a:gd name="T31" fmla="*/ 2147483647 h 325"/>
                  <a:gd name="T32" fmla="*/ 2147483647 w 387"/>
                  <a:gd name="T33" fmla="*/ 2147483647 h 325"/>
                  <a:gd name="T34" fmla="*/ 2147483647 w 387"/>
                  <a:gd name="T35" fmla="*/ 2147483647 h 325"/>
                  <a:gd name="T36" fmla="*/ 2147483647 w 387"/>
                  <a:gd name="T37" fmla="*/ 2147483647 h 325"/>
                  <a:gd name="T38" fmla="*/ 2147483647 w 387"/>
                  <a:gd name="T39" fmla="*/ 2147483647 h 325"/>
                  <a:gd name="T40" fmla="*/ 2147483647 w 387"/>
                  <a:gd name="T41" fmla="*/ 2147483647 h 325"/>
                  <a:gd name="T42" fmla="*/ 2147483647 w 387"/>
                  <a:gd name="T43" fmla="*/ 2147483647 h 325"/>
                  <a:gd name="T44" fmla="*/ 2147483647 w 387"/>
                  <a:gd name="T45" fmla="*/ 0 h 325"/>
                  <a:gd name="T46" fmla="*/ 2147483647 w 387"/>
                  <a:gd name="T47" fmla="*/ 0 h 325"/>
                  <a:gd name="T48" fmla="*/ 2147483647 w 387"/>
                  <a:gd name="T49" fmla="*/ 0 h 325"/>
                  <a:gd name="T50" fmla="*/ 2147483647 w 387"/>
                  <a:gd name="T51" fmla="*/ 2147483647 h 325"/>
                  <a:gd name="T52" fmla="*/ 2147483647 w 387"/>
                  <a:gd name="T53" fmla="*/ 2147483647 h 325"/>
                  <a:gd name="T54" fmla="*/ 2147483647 w 387"/>
                  <a:gd name="T55" fmla="*/ 2147483647 h 325"/>
                  <a:gd name="T56" fmla="*/ 2147483647 w 387"/>
                  <a:gd name="T57" fmla="*/ 2147483647 h 325"/>
                  <a:gd name="T58" fmla="*/ 2147483647 w 387"/>
                  <a:gd name="T59" fmla="*/ 2147483647 h 325"/>
                  <a:gd name="T60" fmla="*/ 2147483647 w 387"/>
                  <a:gd name="T61" fmla="*/ 2147483647 h 325"/>
                  <a:gd name="T62" fmla="*/ 2147483647 w 387"/>
                  <a:gd name="T63" fmla="*/ 2147483647 h 325"/>
                  <a:gd name="T64" fmla="*/ 2147483647 w 387"/>
                  <a:gd name="T65" fmla="*/ 2147483647 h 325"/>
                  <a:gd name="T66" fmla="*/ 2147483647 w 387"/>
                  <a:gd name="T67" fmla="*/ 2147483647 h 325"/>
                  <a:gd name="T68" fmla="*/ 2147483647 w 387"/>
                  <a:gd name="T69" fmla="*/ 2147483647 h 325"/>
                  <a:gd name="T70" fmla="*/ 2147483647 w 387"/>
                  <a:gd name="T71" fmla="*/ 2147483647 h 325"/>
                  <a:gd name="T72" fmla="*/ 2147483647 w 387"/>
                  <a:gd name="T73" fmla="*/ 2147483647 h 325"/>
                  <a:gd name="T74" fmla="*/ 2147483647 w 387"/>
                  <a:gd name="T75" fmla="*/ 2147483647 h 325"/>
                  <a:gd name="T76" fmla="*/ 2147483647 w 387"/>
                  <a:gd name="T77" fmla="*/ 2147483647 h 325"/>
                  <a:gd name="T78" fmla="*/ 0 w 387"/>
                  <a:gd name="T79" fmla="*/ 2147483647 h 325"/>
                  <a:gd name="T80" fmla="*/ 0 w 387"/>
                  <a:gd name="T81" fmla="*/ 2147483647 h 325"/>
                  <a:gd name="T82" fmla="*/ 2147483647 w 387"/>
                  <a:gd name="T83" fmla="*/ 2147483647 h 325"/>
                  <a:gd name="T84" fmla="*/ 2147483647 w 387"/>
                  <a:gd name="T85" fmla="*/ 2147483647 h 325"/>
                  <a:gd name="T86" fmla="*/ 2147483647 w 387"/>
                  <a:gd name="T87" fmla="*/ 2147483647 h 325"/>
                  <a:gd name="T88" fmla="*/ 2147483647 w 387"/>
                  <a:gd name="T89" fmla="*/ 2147483647 h 325"/>
                  <a:gd name="T90" fmla="*/ 2147483647 w 387"/>
                  <a:gd name="T91" fmla="*/ 2147483647 h 325"/>
                  <a:gd name="T92" fmla="*/ 2147483647 w 387"/>
                  <a:gd name="T93" fmla="*/ 2147483647 h 325"/>
                  <a:gd name="T94" fmla="*/ 2147483647 w 387"/>
                  <a:gd name="T95" fmla="*/ 2147483647 h 325"/>
                  <a:gd name="T96" fmla="*/ 2147483647 w 387"/>
                  <a:gd name="T97" fmla="*/ 2147483647 h 325"/>
                  <a:gd name="T98" fmla="*/ 2147483647 w 387"/>
                  <a:gd name="T99" fmla="*/ 2147483647 h 325"/>
                  <a:gd name="T100" fmla="*/ 2147483647 w 387"/>
                  <a:gd name="T101" fmla="*/ 2147483647 h 325"/>
                  <a:gd name="T102" fmla="*/ 2147483647 w 387"/>
                  <a:gd name="T103" fmla="*/ 2147483647 h 325"/>
                  <a:gd name="T104" fmla="*/ 2147483647 w 387"/>
                  <a:gd name="T105" fmla="*/ 2147483647 h 325"/>
                  <a:gd name="T106" fmla="*/ 2147483647 w 387"/>
                  <a:gd name="T107" fmla="*/ 2147483647 h 325"/>
                  <a:gd name="T108" fmla="*/ 2147483647 w 387"/>
                  <a:gd name="T109" fmla="*/ 2147483647 h 325"/>
                  <a:gd name="T110" fmla="*/ 2147483647 w 387"/>
                  <a:gd name="T111" fmla="*/ 2147483647 h 325"/>
                  <a:gd name="T112" fmla="*/ 2147483647 w 387"/>
                  <a:gd name="T113" fmla="*/ 2147483647 h 325"/>
                  <a:gd name="T114" fmla="*/ 2147483647 w 387"/>
                  <a:gd name="T115" fmla="*/ 2147483647 h 325"/>
                  <a:gd name="T116" fmla="*/ 2147483647 w 387"/>
                  <a:gd name="T117" fmla="*/ 2147483647 h 325"/>
                  <a:gd name="T118" fmla="*/ 2147483647 w 387"/>
                  <a:gd name="T119" fmla="*/ 2147483647 h 325"/>
                  <a:gd name="T120" fmla="*/ 2147483647 w 387"/>
                  <a:gd name="T121" fmla="*/ 2147483647 h 325"/>
                  <a:gd name="T122" fmla="*/ 2147483647 w 387"/>
                  <a:gd name="T123" fmla="*/ 2147483647 h 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7" h="325">
                    <a:moveTo>
                      <a:pt x="154" y="112"/>
                    </a:moveTo>
                    <a:lnTo>
                      <a:pt x="154" y="112"/>
                    </a:lnTo>
                    <a:lnTo>
                      <a:pt x="162" y="98"/>
                    </a:lnTo>
                    <a:lnTo>
                      <a:pt x="172" y="86"/>
                    </a:lnTo>
                    <a:lnTo>
                      <a:pt x="184" y="74"/>
                    </a:lnTo>
                    <a:lnTo>
                      <a:pt x="196" y="66"/>
                    </a:lnTo>
                    <a:lnTo>
                      <a:pt x="210" y="58"/>
                    </a:lnTo>
                    <a:lnTo>
                      <a:pt x="224" y="52"/>
                    </a:lnTo>
                    <a:lnTo>
                      <a:pt x="240" y="48"/>
                    </a:lnTo>
                    <a:lnTo>
                      <a:pt x="255" y="44"/>
                    </a:lnTo>
                    <a:lnTo>
                      <a:pt x="271" y="42"/>
                    </a:lnTo>
                    <a:lnTo>
                      <a:pt x="287" y="40"/>
                    </a:lnTo>
                    <a:lnTo>
                      <a:pt x="321" y="42"/>
                    </a:lnTo>
                    <a:lnTo>
                      <a:pt x="355" y="48"/>
                    </a:lnTo>
                    <a:lnTo>
                      <a:pt x="387" y="58"/>
                    </a:lnTo>
                    <a:lnTo>
                      <a:pt x="387" y="56"/>
                    </a:lnTo>
                    <a:lnTo>
                      <a:pt x="357" y="40"/>
                    </a:lnTo>
                    <a:lnTo>
                      <a:pt x="323" y="26"/>
                    </a:lnTo>
                    <a:lnTo>
                      <a:pt x="289" y="14"/>
                    </a:lnTo>
                    <a:lnTo>
                      <a:pt x="257" y="6"/>
                    </a:lnTo>
                    <a:lnTo>
                      <a:pt x="224" y="0"/>
                    </a:lnTo>
                    <a:lnTo>
                      <a:pt x="192" y="0"/>
                    </a:lnTo>
                    <a:lnTo>
                      <a:pt x="178" y="0"/>
                    </a:lnTo>
                    <a:lnTo>
                      <a:pt x="162" y="2"/>
                    </a:lnTo>
                    <a:lnTo>
                      <a:pt x="148" y="6"/>
                    </a:lnTo>
                    <a:lnTo>
                      <a:pt x="134" y="10"/>
                    </a:lnTo>
                    <a:lnTo>
                      <a:pt x="110" y="22"/>
                    </a:lnTo>
                    <a:lnTo>
                      <a:pt x="90" y="32"/>
                    </a:lnTo>
                    <a:lnTo>
                      <a:pt x="70" y="44"/>
                    </a:lnTo>
                    <a:lnTo>
                      <a:pt x="54" y="56"/>
                    </a:lnTo>
                    <a:lnTo>
                      <a:pt x="42" y="68"/>
                    </a:lnTo>
                    <a:lnTo>
                      <a:pt x="30" y="82"/>
                    </a:lnTo>
                    <a:lnTo>
                      <a:pt x="20" y="94"/>
                    </a:lnTo>
                    <a:lnTo>
                      <a:pt x="14" y="108"/>
                    </a:lnTo>
                    <a:lnTo>
                      <a:pt x="8" y="124"/>
                    </a:lnTo>
                    <a:lnTo>
                      <a:pt x="4" y="138"/>
                    </a:lnTo>
                    <a:lnTo>
                      <a:pt x="0" y="154"/>
                    </a:lnTo>
                    <a:lnTo>
                      <a:pt x="0" y="168"/>
                    </a:lnTo>
                    <a:lnTo>
                      <a:pt x="2" y="202"/>
                    </a:lnTo>
                    <a:lnTo>
                      <a:pt x="6" y="234"/>
                    </a:lnTo>
                    <a:lnTo>
                      <a:pt x="12" y="252"/>
                    </a:lnTo>
                    <a:lnTo>
                      <a:pt x="20" y="268"/>
                    </a:lnTo>
                    <a:lnTo>
                      <a:pt x="30" y="283"/>
                    </a:lnTo>
                    <a:lnTo>
                      <a:pt x="42" y="295"/>
                    </a:lnTo>
                    <a:lnTo>
                      <a:pt x="58" y="305"/>
                    </a:lnTo>
                    <a:lnTo>
                      <a:pt x="76" y="315"/>
                    </a:lnTo>
                    <a:lnTo>
                      <a:pt x="94" y="321"/>
                    </a:lnTo>
                    <a:lnTo>
                      <a:pt x="116" y="325"/>
                    </a:lnTo>
                    <a:lnTo>
                      <a:pt x="112" y="299"/>
                    </a:lnTo>
                    <a:lnTo>
                      <a:pt x="112" y="271"/>
                    </a:lnTo>
                    <a:lnTo>
                      <a:pt x="112" y="244"/>
                    </a:lnTo>
                    <a:lnTo>
                      <a:pt x="116" y="216"/>
                    </a:lnTo>
                    <a:lnTo>
                      <a:pt x="122" y="190"/>
                    </a:lnTo>
                    <a:lnTo>
                      <a:pt x="130" y="162"/>
                    </a:lnTo>
                    <a:lnTo>
                      <a:pt x="140" y="136"/>
                    </a:lnTo>
                    <a:lnTo>
                      <a:pt x="154"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95" name="Freeform 387"/>
              <p:cNvSpPr>
                <a:spLocks/>
              </p:cNvSpPr>
              <p:nvPr/>
            </p:nvSpPr>
            <p:spPr bwMode="auto">
              <a:xfrm flipH="1">
                <a:off x="1975319" y="242683"/>
                <a:ext cx="45322" cy="119823"/>
              </a:xfrm>
              <a:custGeom>
                <a:avLst/>
                <a:gdLst>
                  <a:gd name="T0" fmla="*/ 2147483647 w 146"/>
                  <a:gd name="T1" fmla="*/ 2147483647 h 387"/>
                  <a:gd name="T2" fmla="*/ 2147483647 w 146"/>
                  <a:gd name="T3" fmla="*/ 2147483647 h 387"/>
                  <a:gd name="T4" fmla="*/ 2147483647 w 146"/>
                  <a:gd name="T5" fmla="*/ 2147483647 h 387"/>
                  <a:gd name="T6" fmla="*/ 2147483647 w 146"/>
                  <a:gd name="T7" fmla="*/ 2147483647 h 387"/>
                  <a:gd name="T8" fmla="*/ 2147483647 w 146"/>
                  <a:gd name="T9" fmla="*/ 2147483647 h 387"/>
                  <a:gd name="T10" fmla="*/ 2147483647 w 146"/>
                  <a:gd name="T11" fmla="*/ 0 h 387"/>
                  <a:gd name="T12" fmla="*/ 2147483647 w 146"/>
                  <a:gd name="T13" fmla="*/ 0 h 387"/>
                  <a:gd name="T14" fmla="*/ 2147483647 w 146"/>
                  <a:gd name="T15" fmla="*/ 2147483647 h 387"/>
                  <a:gd name="T16" fmla="*/ 2147483647 w 146"/>
                  <a:gd name="T17" fmla="*/ 2147483647 h 387"/>
                  <a:gd name="T18" fmla="*/ 2147483647 w 146"/>
                  <a:gd name="T19" fmla="*/ 2147483647 h 387"/>
                  <a:gd name="T20" fmla="*/ 2147483647 w 146"/>
                  <a:gd name="T21" fmla="*/ 2147483647 h 387"/>
                  <a:gd name="T22" fmla="*/ 2147483647 w 146"/>
                  <a:gd name="T23" fmla="*/ 2147483647 h 387"/>
                  <a:gd name="T24" fmla="*/ 2147483647 w 146"/>
                  <a:gd name="T25" fmla="*/ 2147483647 h 387"/>
                  <a:gd name="T26" fmla="*/ 2147483647 w 146"/>
                  <a:gd name="T27" fmla="*/ 2147483647 h 387"/>
                  <a:gd name="T28" fmla="*/ 2147483647 w 146"/>
                  <a:gd name="T29" fmla="*/ 2147483647 h 387"/>
                  <a:gd name="T30" fmla="*/ 2147483647 w 146"/>
                  <a:gd name="T31" fmla="*/ 2147483647 h 387"/>
                  <a:gd name="T32" fmla="*/ 2147483647 w 146"/>
                  <a:gd name="T33" fmla="*/ 2147483647 h 387"/>
                  <a:gd name="T34" fmla="*/ 2147483647 w 146"/>
                  <a:gd name="T35" fmla="*/ 2147483647 h 387"/>
                  <a:gd name="T36" fmla="*/ 2147483647 w 146"/>
                  <a:gd name="T37" fmla="*/ 2147483647 h 387"/>
                  <a:gd name="T38" fmla="*/ 0 w 146"/>
                  <a:gd name="T39" fmla="*/ 2147483647 h 387"/>
                  <a:gd name="T40" fmla="*/ 0 w 146"/>
                  <a:gd name="T41" fmla="*/ 2147483647 h 387"/>
                  <a:gd name="T42" fmla="*/ 0 w 146"/>
                  <a:gd name="T43" fmla="*/ 2147483647 h 387"/>
                  <a:gd name="T44" fmla="*/ 2147483647 w 146"/>
                  <a:gd name="T45" fmla="*/ 2147483647 h 387"/>
                  <a:gd name="T46" fmla="*/ 2147483647 w 146"/>
                  <a:gd name="T47" fmla="*/ 2147483647 h 387"/>
                  <a:gd name="T48" fmla="*/ 2147483647 w 146"/>
                  <a:gd name="T49" fmla="*/ 2147483647 h 387"/>
                  <a:gd name="T50" fmla="*/ 2147483647 w 146"/>
                  <a:gd name="T51" fmla="*/ 2147483647 h 387"/>
                  <a:gd name="T52" fmla="*/ 2147483647 w 146"/>
                  <a:gd name="T53" fmla="*/ 2147483647 h 387"/>
                  <a:gd name="T54" fmla="*/ 2147483647 w 146"/>
                  <a:gd name="T55" fmla="*/ 2147483647 h 387"/>
                  <a:gd name="T56" fmla="*/ 2147483647 w 146"/>
                  <a:gd name="T57" fmla="*/ 2147483647 h 387"/>
                  <a:gd name="T58" fmla="*/ 2147483647 w 146"/>
                  <a:gd name="T59" fmla="*/ 2147483647 h 387"/>
                  <a:gd name="T60" fmla="*/ 2147483647 w 146"/>
                  <a:gd name="T61" fmla="*/ 2147483647 h 387"/>
                  <a:gd name="T62" fmla="*/ 2147483647 w 146"/>
                  <a:gd name="T63" fmla="*/ 2147483647 h 387"/>
                  <a:gd name="T64" fmla="*/ 2147483647 w 146"/>
                  <a:gd name="T65" fmla="*/ 2147483647 h 387"/>
                  <a:gd name="T66" fmla="*/ 2147483647 w 146"/>
                  <a:gd name="T67" fmla="*/ 2147483647 h 387"/>
                  <a:gd name="T68" fmla="*/ 2147483647 w 146"/>
                  <a:gd name="T69" fmla="*/ 2147483647 h 387"/>
                  <a:gd name="T70" fmla="*/ 2147483647 w 146"/>
                  <a:gd name="T71" fmla="*/ 2147483647 h 387"/>
                  <a:gd name="T72" fmla="*/ 2147483647 w 146"/>
                  <a:gd name="T73" fmla="*/ 2147483647 h 387"/>
                  <a:gd name="T74" fmla="*/ 2147483647 w 146"/>
                  <a:gd name="T75" fmla="*/ 2147483647 h 387"/>
                  <a:gd name="T76" fmla="*/ 2147483647 w 146"/>
                  <a:gd name="T77" fmla="*/ 2147483647 h 387"/>
                  <a:gd name="T78" fmla="*/ 2147483647 w 146"/>
                  <a:gd name="T79" fmla="*/ 2147483647 h 387"/>
                  <a:gd name="T80" fmla="*/ 2147483647 w 146"/>
                  <a:gd name="T81" fmla="*/ 2147483647 h 387"/>
                  <a:gd name="T82" fmla="*/ 2147483647 w 146"/>
                  <a:gd name="T83" fmla="*/ 2147483647 h 387"/>
                  <a:gd name="T84" fmla="*/ 2147483647 w 146"/>
                  <a:gd name="T85" fmla="*/ 2147483647 h 387"/>
                  <a:gd name="T86" fmla="*/ 2147483647 w 146"/>
                  <a:gd name="T87" fmla="*/ 2147483647 h 3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46" h="387">
                    <a:moveTo>
                      <a:pt x="78" y="73"/>
                    </a:moveTo>
                    <a:lnTo>
                      <a:pt x="78" y="73"/>
                    </a:lnTo>
                    <a:lnTo>
                      <a:pt x="92" y="51"/>
                    </a:lnTo>
                    <a:lnTo>
                      <a:pt x="110" y="32"/>
                    </a:lnTo>
                    <a:lnTo>
                      <a:pt x="128" y="14"/>
                    </a:lnTo>
                    <a:lnTo>
                      <a:pt x="146" y="0"/>
                    </a:lnTo>
                    <a:lnTo>
                      <a:pt x="116" y="8"/>
                    </a:lnTo>
                    <a:lnTo>
                      <a:pt x="88" y="20"/>
                    </a:lnTo>
                    <a:lnTo>
                      <a:pt x="74" y="26"/>
                    </a:lnTo>
                    <a:lnTo>
                      <a:pt x="62" y="34"/>
                    </a:lnTo>
                    <a:lnTo>
                      <a:pt x="50" y="43"/>
                    </a:lnTo>
                    <a:lnTo>
                      <a:pt x="40" y="53"/>
                    </a:lnTo>
                    <a:lnTo>
                      <a:pt x="30" y="65"/>
                    </a:lnTo>
                    <a:lnTo>
                      <a:pt x="22" y="79"/>
                    </a:lnTo>
                    <a:lnTo>
                      <a:pt x="16" y="95"/>
                    </a:lnTo>
                    <a:lnTo>
                      <a:pt x="10" y="111"/>
                    </a:lnTo>
                    <a:lnTo>
                      <a:pt x="6" y="131"/>
                    </a:lnTo>
                    <a:lnTo>
                      <a:pt x="2" y="151"/>
                    </a:lnTo>
                    <a:lnTo>
                      <a:pt x="0" y="175"/>
                    </a:lnTo>
                    <a:lnTo>
                      <a:pt x="0" y="199"/>
                    </a:lnTo>
                    <a:lnTo>
                      <a:pt x="2" y="223"/>
                    </a:lnTo>
                    <a:lnTo>
                      <a:pt x="8" y="247"/>
                    </a:lnTo>
                    <a:lnTo>
                      <a:pt x="16" y="271"/>
                    </a:lnTo>
                    <a:lnTo>
                      <a:pt x="30" y="295"/>
                    </a:lnTo>
                    <a:lnTo>
                      <a:pt x="44" y="319"/>
                    </a:lnTo>
                    <a:lnTo>
                      <a:pt x="62" y="343"/>
                    </a:lnTo>
                    <a:lnTo>
                      <a:pt x="80" y="365"/>
                    </a:lnTo>
                    <a:lnTo>
                      <a:pt x="100" y="387"/>
                    </a:lnTo>
                    <a:lnTo>
                      <a:pt x="102" y="385"/>
                    </a:lnTo>
                    <a:lnTo>
                      <a:pt x="86" y="347"/>
                    </a:lnTo>
                    <a:lnTo>
                      <a:pt x="72" y="305"/>
                    </a:lnTo>
                    <a:lnTo>
                      <a:pt x="62" y="263"/>
                    </a:lnTo>
                    <a:lnTo>
                      <a:pt x="56" y="221"/>
                    </a:lnTo>
                    <a:lnTo>
                      <a:pt x="54" y="181"/>
                    </a:lnTo>
                    <a:lnTo>
                      <a:pt x="54" y="161"/>
                    </a:lnTo>
                    <a:lnTo>
                      <a:pt x="56" y="141"/>
                    </a:lnTo>
                    <a:lnTo>
                      <a:pt x="60" y="123"/>
                    </a:lnTo>
                    <a:lnTo>
                      <a:pt x="64" y="105"/>
                    </a:lnTo>
                    <a:lnTo>
                      <a:pt x="70" y="89"/>
                    </a:lnTo>
                    <a:lnTo>
                      <a:pt x="78"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96" name="Freeform 388"/>
              <p:cNvSpPr>
                <a:spLocks/>
              </p:cNvSpPr>
              <p:nvPr/>
            </p:nvSpPr>
            <p:spPr bwMode="auto">
              <a:xfrm flipH="1">
                <a:off x="1945517" y="357539"/>
                <a:ext cx="129757" cy="146519"/>
              </a:xfrm>
              <a:custGeom>
                <a:avLst/>
                <a:gdLst>
                  <a:gd name="T0" fmla="*/ 2147483647 w 417"/>
                  <a:gd name="T1" fmla="*/ 2147483647 h 471"/>
                  <a:gd name="T2" fmla="*/ 2147483647 w 417"/>
                  <a:gd name="T3" fmla="*/ 2147483647 h 471"/>
                  <a:gd name="T4" fmla="*/ 2147483647 w 417"/>
                  <a:gd name="T5" fmla="*/ 2147483647 h 471"/>
                  <a:gd name="T6" fmla="*/ 2147483647 w 417"/>
                  <a:gd name="T7" fmla="*/ 2147483647 h 471"/>
                  <a:gd name="T8" fmla="*/ 2147483647 w 417"/>
                  <a:gd name="T9" fmla="*/ 0 h 471"/>
                  <a:gd name="T10" fmla="*/ 2147483647 w 417"/>
                  <a:gd name="T11" fmla="*/ 2147483647 h 471"/>
                  <a:gd name="T12" fmla="*/ 2147483647 w 417"/>
                  <a:gd name="T13" fmla="*/ 2147483647 h 471"/>
                  <a:gd name="T14" fmla="*/ 2147483647 w 417"/>
                  <a:gd name="T15" fmla="*/ 2147483647 h 471"/>
                  <a:gd name="T16" fmla="*/ 2147483647 w 417"/>
                  <a:gd name="T17" fmla="*/ 2147483647 h 471"/>
                  <a:gd name="T18" fmla="*/ 2147483647 w 417"/>
                  <a:gd name="T19" fmla="*/ 2147483647 h 471"/>
                  <a:gd name="T20" fmla="*/ 2147483647 w 417"/>
                  <a:gd name="T21" fmla="*/ 2147483647 h 471"/>
                  <a:gd name="T22" fmla="*/ 2147483647 w 417"/>
                  <a:gd name="T23" fmla="*/ 2147483647 h 471"/>
                  <a:gd name="T24" fmla="*/ 0 w 417"/>
                  <a:gd name="T25" fmla="*/ 2147483647 h 471"/>
                  <a:gd name="T26" fmla="*/ 0 w 417"/>
                  <a:gd name="T27" fmla="*/ 2147483647 h 471"/>
                  <a:gd name="T28" fmla="*/ 2147483647 w 417"/>
                  <a:gd name="T29" fmla="*/ 2147483647 h 471"/>
                  <a:gd name="T30" fmla="*/ 2147483647 w 417"/>
                  <a:gd name="T31" fmla="*/ 2147483647 h 471"/>
                  <a:gd name="T32" fmla="*/ 2147483647 w 417"/>
                  <a:gd name="T33" fmla="*/ 2147483647 h 471"/>
                  <a:gd name="T34" fmla="*/ 2147483647 w 417"/>
                  <a:gd name="T35" fmla="*/ 2147483647 h 471"/>
                  <a:gd name="T36" fmla="*/ 2147483647 w 417"/>
                  <a:gd name="T37" fmla="*/ 2147483647 h 471"/>
                  <a:gd name="T38" fmla="*/ 2147483647 w 417"/>
                  <a:gd name="T39" fmla="*/ 2147483647 h 471"/>
                  <a:gd name="T40" fmla="*/ 2147483647 w 417"/>
                  <a:gd name="T41" fmla="*/ 2147483647 h 471"/>
                  <a:gd name="T42" fmla="*/ 2147483647 w 417"/>
                  <a:gd name="T43" fmla="*/ 2147483647 h 471"/>
                  <a:gd name="T44" fmla="*/ 2147483647 w 417"/>
                  <a:gd name="T45" fmla="*/ 2147483647 h 471"/>
                  <a:gd name="T46" fmla="*/ 2147483647 w 417"/>
                  <a:gd name="T47" fmla="*/ 2147483647 h 471"/>
                  <a:gd name="T48" fmla="*/ 2147483647 w 417"/>
                  <a:gd name="T49" fmla="*/ 2147483647 h 471"/>
                  <a:gd name="T50" fmla="*/ 2147483647 w 417"/>
                  <a:gd name="T51" fmla="*/ 2147483647 h 471"/>
                  <a:gd name="T52" fmla="*/ 2147483647 w 417"/>
                  <a:gd name="T53" fmla="*/ 2147483647 h 471"/>
                  <a:gd name="T54" fmla="*/ 2147483647 w 417"/>
                  <a:gd name="T55" fmla="*/ 2147483647 h 471"/>
                  <a:gd name="T56" fmla="*/ 2147483647 w 417"/>
                  <a:gd name="T57" fmla="*/ 2147483647 h 471"/>
                  <a:gd name="T58" fmla="*/ 2147483647 w 417"/>
                  <a:gd name="T59" fmla="*/ 2147483647 h 471"/>
                  <a:gd name="T60" fmla="*/ 2147483647 w 417"/>
                  <a:gd name="T61" fmla="*/ 2147483647 h 471"/>
                  <a:gd name="T62" fmla="*/ 2147483647 w 417"/>
                  <a:gd name="T63" fmla="*/ 2147483647 h 471"/>
                  <a:gd name="T64" fmla="*/ 2147483647 w 417"/>
                  <a:gd name="T65" fmla="*/ 2147483647 h 471"/>
                  <a:gd name="T66" fmla="*/ 2147483647 w 417"/>
                  <a:gd name="T67" fmla="*/ 2147483647 h 4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17" h="471">
                    <a:moveTo>
                      <a:pt x="387" y="152"/>
                    </a:moveTo>
                    <a:lnTo>
                      <a:pt x="387" y="152"/>
                    </a:lnTo>
                    <a:lnTo>
                      <a:pt x="315" y="70"/>
                    </a:lnTo>
                    <a:lnTo>
                      <a:pt x="289" y="38"/>
                    </a:lnTo>
                    <a:lnTo>
                      <a:pt x="279" y="26"/>
                    </a:lnTo>
                    <a:lnTo>
                      <a:pt x="275" y="18"/>
                    </a:lnTo>
                    <a:lnTo>
                      <a:pt x="243" y="8"/>
                    </a:lnTo>
                    <a:lnTo>
                      <a:pt x="209" y="2"/>
                    </a:lnTo>
                    <a:lnTo>
                      <a:pt x="175" y="0"/>
                    </a:lnTo>
                    <a:lnTo>
                      <a:pt x="159" y="2"/>
                    </a:lnTo>
                    <a:lnTo>
                      <a:pt x="143" y="4"/>
                    </a:lnTo>
                    <a:lnTo>
                      <a:pt x="128" y="8"/>
                    </a:lnTo>
                    <a:lnTo>
                      <a:pt x="112" y="12"/>
                    </a:lnTo>
                    <a:lnTo>
                      <a:pt x="98" y="18"/>
                    </a:lnTo>
                    <a:lnTo>
                      <a:pt x="84" y="26"/>
                    </a:lnTo>
                    <a:lnTo>
                      <a:pt x="72" y="34"/>
                    </a:lnTo>
                    <a:lnTo>
                      <a:pt x="60" y="46"/>
                    </a:lnTo>
                    <a:lnTo>
                      <a:pt x="50" y="58"/>
                    </a:lnTo>
                    <a:lnTo>
                      <a:pt x="42" y="72"/>
                    </a:lnTo>
                    <a:lnTo>
                      <a:pt x="28" y="96"/>
                    </a:lnTo>
                    <a:lnTo>
                      <a:pt x="18" y="122"/>
                    </a:lnTo>
                    <a:lnTo>
                      <a:pt x="10" y="150"/>
                    </a:lnTo>
                    <a:lnTo>
                      <a:pt x="4" y="176"/>
                    </a:lnTo>
                    <a:lnTo>
                      <a:pt x="0" y="204"/>
                    </a:lnTo>
                    <a:lnTo>
                      <a:pt x="0" y="231"/>
                    </a:lnTo>
                    <a:lnTo>
                      <a:pt x="0" y="259"/>
                    </a:lnTo>
                    <a:lnTo>
                      <a:pt x="4" y="285"/>
                    </a:lnTo>
                    <a:lnTo>
                      <a:pt x="8" y="305"/>
                    </a:lnTo>
                    <a:lnTo>
                      <a:pt x="14" y="325"/>
                    </a:lnTo>
                    <a:lnTo>
                      <a:pt x="20" y="343"/>
                    </a:lnTo>
                    <a:lnTo>
                      <a:pt x="28" y="361"/>
                    </a:lnTo>
                    <a:lnTo>
                      <a:pt x="36" y="379"/>
                    </a:lnTo>
                    <a:lnTo>
                      <a:pt x="46" y="395"/>
                    </a:lnTo>
                    <a:lnTo>
                      <a:pt x="58" y="409"/>
                    </a:lnTo>
                    <a:lnTo>
                      <a:pt x="70" y="423"/>
                    </a:lnTo>
                    <a:lnTo>
                      <a:pt x="86" y="437"/>
                    </a:lnTo>
                    <a:lnTo>
                      <a:pt x="102" y="449"/>
                    </a:lnTo>
                    <a:lnTo>
                      <a:pt x="120" y="457"/>
                    </a:lnTo>
                    <a:lnTo>
                      <a:pt x="137" y="465"/>
                    </a:lnTo>
                    <a:lnTo>
                      <a:pt x="153" y="469"/>
                    </a:lnTo>
                    <a:lnTo>
                      <a:pt x="171" y="471"/>
                    </a:lnTo>
                    <a:lnTo>
                      <a:pt x="191" y="471"/>
                    </a:lnTo>
                    <a:lnTo>
                      <a:pt x="209" y="467"/>
                    </a:lnTo>
                    <a:lnTo>
                      <a:pt x="227" y="463"/>
                    </a:lnTo>
                    <a:lnTo>
                      <a:pt x="243" y="455"/>
                    </a:lnTo>
                    <a:lnTo>
                      <a:pt x="261" y="445"/>
                    </a:lnTo>
                    <a:lnTo>
                      <a:pt x="277" y="433"/>
                    </a:lnTo>
                    <a:lnTo>
                      <a:pt x="293" y="421"/>
                    </a:lnTo>
                    <a:lnTo>
                      <a:pt x="309" y="405"/>
                    </a:lnTo>
                    <a:lnTo>
                      <a:pt x="323" y="385"/>
                    </a:lnTo>
                    <a:lnTo>
                      <a:pt x="335" y="365"/>
                    </a:lnTo>
                    <a:lnTo>
                      <a:pt x="361" y="319"/>
                    </a:lnTo>
                    <a:lnTo>
                      <a:pt x="385" y="275"/>
                    </a:lnTo>
                    <a:lnTo>
                      <a:pt x="395" y="255"/>
                    </a:lnTo>
                    <a:lnTo>
                      <a:pt x="403" y="235"/>
                    </a:lnTo>
                    <a:lnTo>
                      <a:pt x="409" y="214"/>
                    </a:lnTo>
                    <a:lnTo>
                      <a:pt x="413" y="196"/>
                    </a:lnTo>
                    <a:lnTo>
                      <a:pt x="417" y="186"/>
                    </a:lnTo>
                    <a:lnTo>
                      <a:pt x="415" y="182"/>
                    </a:lnTo>
                    <a:lnTo>
                      <a:pt x="387"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97" name="Freeform 389"/>
              <p:cNvSpPr>
                <a:spLocks/>
              </p:cNvSpPr>
              <p:nvPr/>
            </p:nvSpPr>
            <p:spPr bwMode="auto">
              <a:xfrm flipH="1">
                <a:off x="1892125" y="233372"/>
                <a:ext cx="111752" cy="170111"/>
              </a:xfrm>
              <a:custGeom>
                <a:avLst/>
                <a:gdLst>
                  <a:gd name="T0" fmla="*/ 2147483647 w 360"/>
                  <a:gd name="T1" fmla="*/ 2147483647 h 549"/>
                  <a:gd name="T2" fmla="*/ 2147483647 w 360"/>
                  <a:gd name="T3" fmla="*/ 2147483647 h 549"/>
                  <a:gd name="T4" fmla="*/ 2147483647 w 360"/>
                  <a:gd name="T5" fmla="*/ 2147483647 h 549"/>
                  <a:gd name="T6" fmla="*/ 0 w 360"/>
                  <a:gd name="T7" fmla="*/ 2147483647 h 549"/>
                  <a:gd name="T8" fmla="*/ 2147483647 w 360"/>
                  <a:gd name="T9" fmla="*/ 2147483647 h 549"/>
                  <a:gd name="T10" fmla="*/ 2147483647 w 360"/>
                  <a:gd name="T11" fmla="*/ 2147483647 h 549"/>
                  <a:gd name="T12" fmla="*/ 2147483647 w 360"/>
                  <a:gd name="T13" fmla="*/ 2147483647 h 549"/>
                  <a:gd name="T14" fmla="*/ 2147483647 w 360"/>
                  <a:gd name="T15" fmla="*/ 2147483647 h 549"/>
                  <a:gd name="T16" fmla="*/ 2147483647 w 360"/>
                  <a:gd name="T17" fmla="*/ 2147483647 h 549"/>
                  <a:gd name="T18" fmla="*/ 2147483647 w 360"/>
                  <a:gd name="T19" fmla="*/ 2147483647 h 549"/>
                  <a:gd name="T20" fmla="*/ 2147483647 w 360"/>
                  <a:gd name="T21" fmla="*/ 2147483647 h 549"/>
                  <a:gd name="T22" fmla="*/ 2147483647 w 360"/>
                  <a:gd name="T23" fmla="*/ 2147483647 h 549"/>
                  <a:gd name="T24" fmla="*/ 2147483647 w 360"/>
                  <a:gd name="T25" fmla="*/ 2147483647 h 549"/>
                  <a:gd name="T26" fmla="*/ 2147483647 w 360"/>
                  <a:gd name="T27" fmla="*/ 2147483647 h 549"/>
                  <a:gd name="T28" fmla="*/ 2147483647 w 360"/>
                  <a:gd name="T29" fmla="*/ 2147483647 h 549"/>
                  <a:gd name="T30" fmla="*/ 2147483647 w 360"/>
                  <a:gd name="T31" fmla="*/ 2147483647 h 549"/>
                  <a:gd name="T32" fmla="*/ 2147483647 w 360"/>
                  <a:gd name="T33" fmla="*/ 2147483647 h 549"/>
                  <a:gd name="T34" fmla="*/ 2147483647 w 360"/>
                  <a:gd name="T35" fmla="*/ 2147483647 h 549"/>
                  <a:gd name="T36" fmla="*/ 2147483647 w 360"/>
                  <a:gd name="T37" fmla="*/ 2147483647 h 549"/>
                  <a:gd name="T38" fmla="*/ 2147483647 w 360"/>
                  <a:gd name="T39" fmla="*/ 2147483647 h 549"/>
                  <a:gd name="T40" fmla="*/ 2147483647 w 360"/>
                  <a:gd name="T41" fmla="*/ 2147483647 h 549"/>
                  <a:gd name="T42" fmla="*/ 2147483647 w 360"/>
                  <a:gd name="T43" fmla="*/ 2147483647 h 549"/>
                  <a:gd name="T44" fmla="*/ 2147483647 w 360"/>
                  <a:gd name="T45" fmla="*/ 2147483647 h 549"/>
                  <a:gd name="T46" fmla="*/ 2147483647 w 360"/>
                  <a:gd name="T47" fmla="*/ 2147483647 h 549"/>
                  <a:gd name="T48" fmla="*/ 2147483647 w 360"/>
                  <a:gd name="T49" fmla="*/ 2147483647 h 549"/>
                  <a:gd name="T50" fmla="*/ 2147483647 w 360"/>
                  <a:gd name="T51" fmla="*/ 2147483647 h 549"/>
                  <a:gd name="T52" fmla="*/ 2147483647 w 360"/>
                  <a:gd name="T53" fmla="*/ 2147483647 h 549"/>
                  <a:gd name="T54" fmla="*/ 2147483647 w 360"/>
                  <a:gd name="T55" fmla="*/ 0 h 549"/>
                  <a:gd name="T56" fmla="*/ 2147483647 w 360"/>
                  <a:gd name="T57" fmla="*/ 2147483647 h 549"/>
                  <a:gd name="T58" fmla="*/ 2147483647 w 360"/>
                  <a:gd name="T59" fmla="*/ 2147483647 h 549"/>
                  <a:gd name="T60" fmla="*/ 2147483647 w 360"/>
                  <a:gd name="T61" fmla="*/ 2147483647 h 549"/>
                  <a:gd name="T62" fmla="*/ 2147483647 w 360"/>
                  <a:gd name="T63" fmla="*/ 2147483647 h 549"/>
                  <a:gd name="T64" fmla="*/ 2147483647 w 360"/>
                  <a:gd name="T65" fmla="*/ 2147483647 h 5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60" h="549">
                    <a:moveTo>
                      <a:pt x="24" y="103"/>
                    </a:moveTo>
                    <a:lnTo>
                      <a:pt x="24" y="103"/>
                    </a:lnTo>
                    <a:lnTo>
                      <a:pt x="16" y="119"/>
                    </a:lnTo>
                    <a:lnTo>
                      <a:pt x="10" y="135"/>
                    </a:lnTo>
                    <a:lnTo>
                      <a:pt x="6" y="153"/>
                    </a:lnTo>
                    <a:lnTo>
                      <a:pt x="2" y="171"/>
                    </a:lnTo>
                    <a:lnTo>
                      <a:pt x="0" y="191"/>
                    </a:lnTo>
                    <a:lnTo>
                      <a:pt x="0" y="211"/>
                    </a:lnTo>
                    <a:lnTo>
                      <a:pt x="2" y="251"/>
                    </a:lnTo>
                    <a:lnTo>
                      <a:pt x="8" y="293"/>
                    </a:lnTo>
                    <a:lnTo>
                      <a:pt x="18" y="335"/>
                    </a:lnTo>
                    <a:lnTo>
                      <a:pt x="32" y="377"/>
                    </a:lnTo>
                    <a:lnTo>
                      <a:pt x="48" y="415"/>
                    </a:lnTo>
                    <a:lnTo>
                      <a:pt x="58" y="421"/>
                    </a:lnTo>
                    <a:lnTo>
                      <a:pt x="74" y="435"/>
                    </a:lnTo>
                    <a:lnTo>
                      <a:pt x="122" y="477"/>
                    </a:lnTo>
                    <a:lnTo>
                      <a:pt x="170" y="519"/>
                    </a:lnTo>
                    <a:lnTo>
                      <a:pt x="176" y="525"/>
                    </a:lnTo>
                    <a:lnTo>
                      <a:pt x="204" y="549"/>
                    </a:lnTo>
                    <a:lnTo>
                      <a:pt x="220" y="539"/>
                    </a:lnTo>
                    <a:lnTo>
                      <a:pt x="234" y="527"/>
                    </a:lnTo>
                    <a:lnTo>
                      <a:pt x="248" y="511"/>
                    </a:lnTo>
                    <a:lnTo>
                      <a:pt x="262" y="493"/>
                    </a:lnTo>
                    <a:lnTo>
                      <a:pt x="290" y="449"/>
                    </a:lnTo>
                    <a:lnTo>
                      <a:pt x="320" y="399"/>
                    </a:lnTo>
                    <a:lnTo>
                      <a:pt x="330" y="377"/>
                    </a:lnTo>
                    <a:lnTo>
                      <a:pt x="340" y="355"/>
                    </a:lnTo>
                    <a:lnTo>
                      <a:pt x="348" y="331"/>
                    </a:lnTo>
                    <a:lnTo>
                      <a:pt x="354" y="307"/>
                    </a:lnTo>
                    <a:lnTo>
                      <a:pt x="358" y="283"/>
                    </a:lnTo>
                    <a:lnTo>
                      <a:pt x="360" y="259"/>
                    </a:lnTo>
                    <a:lnTo>
                      <a:pt x="360" y="235"/>
                    </a:lnTo>
                    <a:lnTo>
                      <a:pt x="360" y="211"/>
                    </a:lnTo>
                    <a:lnTo>
                      <a:pt x="356" y="187"/>
                    </a:lnTo>
                    <a:lnTo>
                      <a:pt x="352" y="163"/>
                    </a:lnTo>
                    <a:lnTo>
                      <a:pt x="346" y="141"/>
                    </a:lnTo>
                    <a:lnTo>
                      <a:pt x="338" y="119"/>
                    </a:lnTo>
                    <a:lnTo>
                      <a:pt x="328" y="99"/>
                    </a:lnTo>
                    <a:lnTo>
                      <a:pt x="318" y="81"/>
                    </a:lnTo>
                    <a:lnTo>
                      <a:pt x="304" y="64"/>
                    </a:lnTo>
                    <a:lnTo>
                      <a:pt x="290" y="48"/>
                    </a:lnTo>
                    <a:lnTo>
                      <a:pt x="278" y="38"/>
                    </a:lnTo>
                    <a:lnTo>
                      <a:pt x="268" y="28"/>
                    </a:lnTo>
                    <a:lnTo>
                      <a:pt x="256" y="20"/>
                    </a:lnTo>
                    <a:lnTo>
                      <a:pt x="244" y="14"/>
                    </a:lnTo>
                    <a:lnTo>
                      <a:pt x="232" y="8"/>
                    </a:lnTo>
                    <a:lnTo>
                      <a:pt x="218" y="4"/>
                    </a:lnTo>
                    <a:lnTo>
                      <a:pt x="206" y="2"/>
                    </a:lnTo>
                    <a:lnTo>
                      <a:pt x="194" y="0"/>
                    </a:lnTo>
                    <a:lnTo>
                      <a:pt x="168" y="0"/>
                    </a:lnTo>
                    <a:lnTo>
                      <a:pt x="142" y="6"/>
                    </a:lnTo>
                    <a:lnTo>
                      <a:pt x="116" y="16"/>
                    </a:lnTo>
                    <a:lnTo>
                      <a:pt x="92" y="30"/>
                    </a:lnTo>
                    <a:lnTo>
                      <a:pt x="74" y="44"/>
                    </a:lnTo>
                    <a:lnTo>
                      <a:pt x="56" y="62"/>
                    </a:lnTo>
                    <a:lnTo>
                      <a:pt x="38" y="81"/>
                    </a:lnTo>
                    <a:lnTo>
                      <a:pt x="24"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298" name="Freeform 390"/>
              <p:cNvSpPr>
                <a:spLocks/>
              </p:cNvSpPr>
              <p:nvPr/>
            </p:nvSpPr>
            <p:spPr bwMode="auto">
              <a:xfrm flipH="1">
                <a:off x="1753676" y="361886"/>
                <a:ext cx="235921" cy="243991"/>
              </a:xfrm>
              <a:custGeom>
                <a:avLst/>
                <a:gdLst>
                  <a:gd name="T0" fmla="*/ 2147483647 w 761"/>
                  <a:gd name="T1" fmla="*/ 2147483647 h 784"/>
                  <a:gd name="T2" fmla="*/ 2147483647 w 761"/>
                  <a:gd name="T3" fmla="*/ 2147483647 h 784"/>
                  <a:gd name="T4" fmla="*/ 2147483647 w 761"/>
                  <a:gd name="T5" fmla="*/ 2147483647 h 784"/>
                  <a:gd name="T6" fmla="*/ 2147483647 w 761"/>
                  <a:gd name="T7" fmla="*/ 2147483647 h 784"/>
                  <a:gd name="T8" fmla="*/ 2147483647 w 761"/>
                  <a:gd name="T9" fmla="*/ 2147483647 h 784"/>
                  <a:gd name="T10" fmla="*/ 2147483647 w 761"/>
                  <a:gd name="T11" fmla="*/ 2147483647 h 784"/>
                  <a:gd name="T12" fmla="*/ 2147483647 w 761"/>
                  <a:gd name="T13" fmla="*/ 2147483647 h 784"/>
                  <a:gd name="T14" fmla="*/ 2147483647 w 761"/>
                  <a:gd name="T15" fmla="*/ 2147483647 h 784"/>
                  <a:gd name="T16" fmla="*/ 2147483647 w 761"/>
                  <a:gd name="T17" fmla="*/ 2147483647 h 784"/>
                  <a:gd name="T18" fmla="*/ 2147483647 w 761"/>
                  <a:gd name="T19" fmla="*/ 2147483647 h 784"/>
                  <a:gd name="T20" fmla="*/ 2147483647 w 761"/>
                  <a:gd name="T21" fmla="*/ 2147483647 h 784"/>
                  <a:gd name="T22" fmla="*/ 2147483647 w 761"/>
                  <a:gd name="T23" fmla="*/ 2147483647 h 784"/>
                  <a:gd name="T24" fmla="*/ 2147483647 w 761"/>
                  <a:gd name="T25" fmla="*/ 2147483647 h 784"/>
                  <a:gd name="T26" fmla="*/ 2147483647 w 761"/>
                  <a:gd name="T27" fmla="*/ 2147483647 h 784"/>
                  <a:gd name="T28" fmla="*/ 2147483647 w 761"/>
                  <a:gd name="T29" fmla="*/ 2147483647 h 784"/>
                  <a:gd name="T30" fmla="*/ 2147483647 w 761"/>
                  <a:gd name="T31" fmla="*/ 2147483647 h 784"/>
                  <a:gd name="T32" fmla="*/ 2147483647 w 761"/>
                  <a:gd name="T33" fmla="*/ 0 h 784"/>
                  <a:gd name="T34" fmla="*/ 0 w 761"/>
                  <a:gd name="T35" fmla="*/ 2147483647 h 784"/>
                  <a:gd name="T36" fmla="*/ 0 w 761"/>
                  <a:gd name="T37" fmla="*/ 2147483647 h 784"/>
                  <a:gd name="T38" fmla="*/ 0 w 761"/>
                  <a:gd name="T39" fmla="*/ 2147483647 h 784"/>
                  <a:gd name="T40" fmla="*/ 0 w 761"/>
                  <a:gd name="T41" fmla="*/ 2147483647 h 784"/>
                  <a:gd name="T42" fmla="*/ 0 w 761"/>
                  <a:gd name="T43" fmla="*/ 2147483647 h 784"/>
                  <a:gd name="T44" fmla="*/ 0 w 761"/>
                  <a:gd name="T45" fmla="*/ 2147483647 h 784"/>
                  <a:gd name="T46" fmla="*/ 2147483647 w 761"/>
                  <a:gd name="T47" fmla="*/ 2147483647 h 784"/>
                  <a:gd name="T48" fmla="*/ 2147483647 w 761"/>
                  <a:gd name="T49" fmla="*/ 2147483647 h 784"/>
                  <a:gd name="T50" fmla="*/ 2147483647 w 761"/>
                  <a:gd name="T51" fmla="*/ 2147483647 h 784"/>
                  <a:gd name="T52" fmla="*/ 2147483647 w 761"/>
                  <a:gd name="T53" fmla="*/ 2147483647 h 784"/>
                  <a:gd name="T54" fmla="*/ 2147483647 w 761"/>
                  <a:gd name="T55" fmla="*/ 2147483647 h 784"/>
                  <a:gd name="T56" fmla="*/ 2147483647 w 761"/>
                  <a:gd name="T57" fmla="*/ 2147483647 h 784"/>
                  <a:gd name="T58" fmla="*/ 2147483647 w 761"/>
                  <a:gd name="T59" fmla="*/ 2147483647 h 784"/>
                  <a:gd name="T60" fmla="*/ 2147483647 w 761"/>
                  <a:gd name="T61" fmla="*/ 2147483647 h 784"/>
                  <a:gd name="T62" fmla="*/ 2147483647 w 761"/>
                  <a:gd name="T63" fmla="*/ 2147483647 h 784"/>
                  <a:gd name="T64" fmla="*/ 2147483647 w 761"/>
                  <a:gd name="T65" fmla="*/ 2147483647 h 784"/>
                  <a:gd name="T66" fmla="*/ 2147483647 w 761"/>
                  <a:gd name="T67" fmla="*/ 2147483647 h 784"/>
                  <a:gd name="T68" fmla="*/ 2147483647 w 761"/>
                  <a:gd name="T69" fmla="*/ 2147483647 h 784"/>
                  <a:gd name="T70" fmla="*/ 2147483647 w 761"/>
                  <a:gd name="T71" fmla="*/ 2147483647 h 784"/>
                  <a:gd name="T72" fmla="*/ 2147483647 w 761"/>
                  <a:gd name="T73" fmla="*/ 2147483647 h 784"/>
                  <a:gd name="T74" fmla="*/ 2147483647 w 761"/>
                  <a:gd name="T75" fmla="*/ 2147483647 h 784"/>
                  <a:gd name="T76" fmla="*/ 2147483647 w 761"/>
                  <a:gd name="T77" fmla="*/ 2147483647 h 784"/>
                  <a:gd name="T78" fmla="*/ 2147483647 w 761"/>
                  <a:gd name="T79" fmla="*/ 2147483647 h 784"/>
                  <a:gd name="T80" fmla="*/ 2147483647 w 761"/>
                  <a:gd name="T81" fmla="*/ 2147483647 h 784"/>
                  <a:gd name="T82" fmla="*/ 2147483647 w 761"/>
                  <a:gd name="T83" fmla="*/ 2147483647 h 784"/>
                  <a:gd name="T84" fmla="*/ 2147483647 w 761"/>
                  <a:gd name="T85" fmla="*/ 2147483647 h 784"/>
                  <a:gd name="T86" fmla="*/ 2147483647 w 761"/>
                  <a:gd name="T87" fmla="*/ 2147483647 h 784"/>
                  <a:gd name="T88" fmla="*/ 2147483647 w 761"/>
                  <a:gd name="T89" fmla="*/ 2147483647 h 784"/>
                  <a:gd name="T90" fmla="*/ 2147483647 w 761"/>
                  <a:gd name="T91" fmla="*/ 2147483647 h 784"/>
                  <a:gd name="T92" fmla="*/ 2147483647 w 761"/>
                  <a:gd name="T93" fmla="*/ 2147483647 h 784"/>
                  <a:gd name="T94" fmla="*/ 2147483647 w 761"/>
                  <a:gd name="T95" fmla="*/ 2147483647 h 784"/>
                  <a:gd name="T96" fmla="*/ 2147483647 w 761"/>
                  <a:gd name="T97" fmla="*/ 2147483647 h 784"/>
                  <a:gd name="T98" fmla="*/ 2147483647 w 761"/>
                  <a:gd name="T99" fmla="*/ 2147483647 h 784"/>
                  <a:gd name="T100" fmla="*/ 2147483647 w 761"/>
                  <a:gd name="T101" fmla="*/ 2147483647 h 784"/>
                  <a:gd name="T102" fmla="*/ 2147483647 w 761"/>
                  <a:gd name="T103" fmla="*/ 2147483647 h 78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61" h="784">
                    <a:moveTo>
                      <a:pt x="761" y="691"/>
                    </a:moveTo>
                    <a:lnTo>
                      <a:pt x="761" y="691"/>
                    </a:lnTo>
                    <a:lnTo>
                      <a:pt x="745" y="677"/>
                    </a:lnTo>
                    <a:lnTo>
                      <a:pt x="497" y="445"/>
                    </a:lnTo>
                    <a:lnTo>
                      <a:pt x="322" y="283"/>
                    </a:lnTo>
                    <a:lnTo>
                      <a:pt x="158" y="134"/>
                    </a:lnTo>
                    <a:lnTo>
                      <a:pt x="130" y="110"/>
                    </a:lnTo>
                    <a:lnTo>
                      <a:pt x="124" y="104"/>
                    </a:lnTo>
                    <a:lnTo>
                      <a:pt x="76" y="62"/>
                    </a:lnTo>
                    <a:lnTo>
                      <a:pt x="28" y="20"/>
                    </a:lnTo>
                    <a:lnTo>
                      <a:pt x="12" y="6"/>
                    </a:lnTo>
                    <a:lnTo>
                      <a:pt x="2" y="0"/>
                    </a:lnTo>
                    <a:lnTo>
                      <a:pt x="0" y="2"/>
                    </a:lnTo>
                    <a:lnTo>
                      <a:pt x="0" y="4"/>
                    </a:lnTo>
                    <a:lnTo>
                      <a:pt x="4" y="12"/>
                    </a:lnTo>
                    <a:lnTo>
                      <a:pt x="14" y="24"/>
                    </a:lnTo>
                    <a:lnTo>
                      <a:pt x="40" y="56"/>
                    </a:lnTo>
                    <a:lnTo>
                      <a:pt x="112" y="138"/>
                    </a:lnTo>
                    <a:lnTo>
                      <a:pt x="140" y="168"/>
                    </a:lnTo>
                    <a:lnTo>
                      <a:pt x="142" y="172"/>
                    </a:lnTo>
                    <a:lnTo>
                      <a:pt x="294" y="339"/>
                    </a:lnTo>
                    <a:lnTo>
                      <a:pt x="459" y="517"/>
                    </a:lnTo>
                    <a:lnTo>
                      <a:pt x="693" y="769"/>
                    </a:lnTo>
                    <a:lnTo>
                      <a:pt x="707" y="784"/>
                    </a:lnTo>
                    <a:lnTo>
                      <a:pt x="715" y="782"/>
                    </a:lnTo>
                    <a:lnTo>
                      <a:pt x="721" y="779"/>
                    </a:lnTo>
                    <a:lnTo>
                      <a:pt x="727" y="773"/>
                    </a:lnTo>
                    <a:lnTo>
                      <a:pt x="737" y="765"/>
                    </a:lnTo>
                    <a:lnTo>
                      <a:pt x="745" y="751"/>
                    </a:lnTo>
                    <a:lnTo>
                      <a:pt x="753" y="737"/>
                    </a:lnTo>
                    <a:lnTo>
                      <a:pt x="757" y="723"/>
                    </a:lnTo>
                    <a:lnTo>
                      <a:pt x="761" y="711"/>
                    </a:lnTo>
                    <a:lnTo>
                      <a:pt x="761" y="701"/>
                    </a:lnTo>
                    <a:lnTo>
                      <a:pt x="761" y="6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300" name="Freeform 408"/>
              <p:cNvSpPr>
                <a:spLocks/>
              </p:cNvSpPr>
              <p:nvPr/>
            </p:nvSpPr>
            <p:spPr bwMode="auto">
              <a:xfrm flipH="1">
                <a:off x="0" y="512194"/>
                <a:ext cx="621" cy="621"/>
              </a:xfrm>
              <a:custGeom>
                <a:avLst/>
                <a:gdLst>
                  <a:gd name="T0" fmla="*/ 0 w 621"/>
                  <a:gd name="T1" fmla="*/ 0 h 2"/>
                  <a:gd name="T2" fmla="*/ 0 w 621"/>
                  <a:gd name="T3" fmla="*/ 0 h 2"/>
                  <a:gd name="T4" fmla="*/ 0 w 621"/>
                  <a:gd name="T5" fmla="*/ 0 h 2"/>
                  <a:gd name="T6" fmla="*/ 0 w 621"/>
                  <a:gd name="T7" fmla="*/ 0 h 2"/>
                  <a:gd name="T8" fmla="*/ 0 w 621"/>
                  <a:gd name="T9" fmla="*/ 2147483647 h 2"/>
                  <a:gd name="T10" fmla="*/ 0 w 621"/>
                  <a:gd name="T11" fmla="*/ 2147483647 h 2"/>
                  <a:gd name="T12" fmla="*/ 0 w 621"/>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1" h="2">
                    <a:moveTo>
                      <a:pt x="0" y="0"/>
                    </a:moveTo>
                    <a:lnTo>
                      <a:pt x="0" y="0"/>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11301" name="Freeform 409"/>
              <p:cNvSpPr>
                <a:spLocks/>
              </p:cNvSpPr>
              <p:nvPr/>
            </p:nvSpPr>
            <p:spPr bwMode="auto">
              <a:xfrm flipH="1">
                <a:off x="0" y="512194"/>
                <a:ext cx="621" cy="621"/>
              </a:xfrm>
              <a:custGeom>
                <a:avLst/>
                <a:gdLst>
                  <a:gd name="T0" fmla="*/ 0 w 621"/>
                  <a:gd name="T1" fmla="*/ 0 h 2"/>
                  <a:gd name="T2" fmla="*/ 0 w 621"/>
                  <a:gd name="T3" fmla="*/ 0 h 2"/>
                  <a:gd name="T4" fmla="*/ 0 w 621"/>
                  <a:gd name="T5" fmla="*/ 0 h 2"/>
                  <a:gd name="T6" fmla="*/ 0 w 621"/>
                  <a:gd name="T7" fmla="*/ 0 h 2"/>
                  <a:gd name="T8" fmla="*/ 0 w 621"/>
                  <a:gd name="T9" fmla="*/ 2147483647 h 2"/>
                  <a:gd name="T10" fmla="*/ 0 w 621"/>
                  <a:gd name="T11" fmla="*/ 2147483647 h 2"/>
                  <a:gd name="T12" fmla="*/ 0 w 621"/>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1" h="2">
                    <a:moveTo>
                      <a:pt x="0" y="0"/>
                    </a:moveTo>
                    <a:lnTo>
                      <a:pt x="0" y="0"/>
                    </a:lnTo>
                    <a:lnTo>
                      <a:pt x="0" y="2"/>
                    </a:lnTo>
                    <a:lnTo>
                      <a:pt x="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grpSp>
      </p:grpSp>
      <p:sp>
        <p:nvSpPr>
          <p:cNvPr id="11282" name="TextBox 13"/>
          <p:cNvSpPr txBox="1">
            <a:spLocks noChangeArrowheads="1"/>
          </p:cNvSpPr>
          <p:nvPr/>
        </p:nvSpPr>
        <p:spPr bwMode="auto">
          <a:xfrm>
            <a:off x="1545315" y="2099367"/>
            <a:ext cx="2449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及时发现问题</a:t>
            </a:r>
            <a:endParaRPr lang="en-US" sz="2400" b="1" dirty="0">
              <a:solidFill>
                <a:srgbClr val="445469"/>
              </a:solidFill>
              <a:latin typeface="Arial" pitchFamily="34" charset="0"/>
              <a:ea typeface="微软雅黑" pitchFamily="34" charset="-122"/>
              <a:sym typeface="Arial" pitchFamily="34" charset="0"/>
            </a:endParaRPr>
          </a:p>
        </p:txBody>
      </p:sp>
      <p:sp>
        <p:nvSpPr>
          <p:cNvPr id="11283" name="TextBox 13"/>
          <p:cNvSpPr txBox="1">
            <a:spLocks noChangeArrowheads="1"/>
          </p:cNvSpPr>
          <p:nvPr/>
        </p:nvSpPr>
        <p:spPr bwMode="auto">
          <a:xfrm>
            <a:off x="618135" y="2661986"/>
            <a:ext cx="290016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200" dirty="0">
                <a:solidFill>
                  <a:srgbClr val="445469"/>
                </a:solidFill>
                <a:latin typeface="Arial" pitchFamily="34" charset="0"/>
                <a:ea typeface="微软雅黑" pitchFamily="34" charset="-122"/>
                <a:sym typeface="Arial" pitchFamily="34" charset="0"/>
              </a:rPr>
              <a:t>系统及时提示项目执行偏离</a:t>
            </a:r>
            <a:r>
              <a:rPr lang="en-US" altLang="zh-CN" sz="2200" dirty="0">
                <a:solidFill>
                  <a:srgbClr val="445469"/>
                </a:solidFill>
                <a:latin typeface="Arial" pitchFamily="34" charset="0"/>
                <a:ea typeface="微软雅黑" pitchFamily="34" charset="-122"/>
                <a:sym typeface="Arial" pitchFamily="34" charset="0"/>
              </a:rPr>
              <a:t>SOP</a:t>
            </a:r>
            <a:r>
              <a:rPr lang="zh-CN" altLang="en-US" sz="2200" dirty="0">
                <a:solidFill>
                  <a:srgbClr val="445469"/>
                </a:solidFill>
                <a:latin typeface="Arial" pitchFamily="34" charset="0"/>
                <a:ea typeface="微软雅黑" pitchFamily="34" charset="-122"/>
                <a:sym typeface="Arial" pitchFamily="34" charset="0"/>
              </a:rPr>
              <a:t>的环节，便于管理人员迅速采取措施</a:t>
            </a:r>
            <a:endParaRPr lang="en-US" sz="2200" dirty="0">
              <a:solidFill>
                <a:srgbClr val="445469"/>
              </a:solidFill>
              <a:latin typeface="Arial" pitchFamily="34" charset="0"/>
              <a:ea typeface="微软雅黑" pitchFamily="34" charset="-122"/>
              <a:sym typeface="Arial" pitchFamily="34" charset="0"/>
            </a:endParaRPr>
          </a:p>
        </p:txBody>
      </p:sp>
      <p:sp>
        <p:nvSpPr>
          <p:cNvPr id="11284" name="TextBox 13"/>
          <p:cNvSpPr txBox="1">
            <a:spLocks noChangeArrowheads="1"/>
          </p:cNvSpPr>
          <p:nvPr/>
        </p:nvSpPr>
        <p:spPr bwMode="auto">
          <a:xfrm>
            <a:off x="7606910" y="1463044"/>
            <a:ext cx="19541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提高追溯性</a:t>
            </a:r>
            <a:endParaRPr lang="en-US" sz="2400" b="1" dirty="0">
              <a:solidFill>
                <a:srgbClr val="445469"/>
              </a:solidFill>
              <a:latin typeface="Arial" pitchFamily="34" charset="0"/>
              <a:ea typeface="微软雅黑" pitchFamily="34" charset="-122"/>
              <a:sym typeface="Arial" pitchFamily="34" charset="0"/>
            </a:endParaRPr>
          </a:p>
        </p:txBody>
      </p:sp>
      <p:sp>
        <p:nvSpPr>
          <p:cNvPr id="11285" name="TextBox 13"/>
          <p:cNvSpPr txBox="1">
            <a:spLocks noChangeArrowheads="1"/>
          </p:cNvSpPr>
          <p:nvPr/>
        </p:nvSpPr>
        <p:spPr bwMode="auto">
          <a:xfrm>
            <a:off x="7606910" y="2008910"/>
            <a:ext cx="3854867"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200" dirty="0">
                <a:solidFill>
                  <a:srgbClr val="445469"/>
                </a:solidFill>
                <a:latin typeface="Arial" pitchFamily="34" charset="0"/>
                <a:ea typeface="微软雅黑" pitchFamily="34" charset="-122"/>
                <a:sym typeface="Arial" pitchFamily="34" charset="0"/>
              </a:rPr>
              <a:t>每个阶段偏差数据可追溯，管理者能准确掌握项目执行过程中每一个环节的执行情况，以支持后续审计和优化</a:t>
            </a:r>
            <a:endParaRPr lang="en-US" sz="2200" dirty="0">
              <a:solidFill>
                <a:srgbClr val="445469"/>
              </a:solidFill>
              <a:latin typeface="Arial" pitchFamily="34" charset="0"/>
              <a:ea typeface="微软雅黑" pitchFamily="34" charset="-122"/>
              <a:sym typeface="Arial" pitchFamily="34" charset="0"/>
            </a:endParaRPr>
          </a:p>
        </p:txBody>
      </p:sp>
      <p:sp>
        <p:nvSpPr>
          <p:cNvPr id="11288" name="TextBox 13"/>
          <p:cNvSpPr txBox="1">
            <a:spLocks noChangeArrowheads="1"/>
          </p:cNvSpPr>
          <p:nvPr/>
        </p:nvSpPr>
        <p:spPr bwMode="auto">
          <a:xfrm>
            <a:off x="6611886" y="4489410"/>
            <a:ext cx="2268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辅助优化流程</a:t>
            </a:r>
            <a:endParaRPr lang="en-US" sz="2000" b="1" dirty="0">
              <a:solidFill>
                <a:srgbClr val="445469"/>
              </a:solidFill>
              <a:latin typeface="Arial" pitchFamily="34" charset="0"/>
              <a:ea typeface="微软雅黑" pitchFamily="34" charset="-122"/>
              <a:sym typeface="Arial" pitchFamily="34" charset="0"/>
            </a:endParaRPr>
          </a:p>
        </p:txBody>
      </p:sp>
      <p:sp>
        <p:nvSpPr>
          <p:cNvPr id="11289" name="TextBox 13"/>
          <p:cNvSpPr txBox="1">
            <a:spLocks noChangeArrowheads="1"/>
          </p:cNvSpPr>
          <p:nvPr/>
        </p:nvSpPr>
        <p:spPr bwMode="auto">
          <a:xfrm>
            <a:off x="6611886" y="5035276"/>
            <a:ext cx="38548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200" dirty="0">
                <a:solidFill>
                  <a:srgbClr val="445469"/>
                </a:solidFill>
                <a:latin typeface="Arial" pitchFamily="34" charset="0"/>
                <a:ea typeface="微软雅黑" pitchFamily="34" charset="-122"/>
                <a:sym typeface="Arial" pitchFamily="34" charset="0"/>
              </a:rPr>
              <a:t>系统不断分析执行偏差的趋势，辅助优化</a:t>
            </a:r>
            <a:r>
              <a:rPr lang="en-US" altLang="zh-CN" sz="2200" dirty="0">
                <a:solidFill>
                  <a:srgbClr val="445469"/>
                </a:solidFill>
                <a:latin typeface="Arial" pitchFamily="34" charset="0"/>
                <a:ea typeface="微软雅黑" pitchFamily="34" charset="-122"/>
                <a:sym typeface="Arial" pitchFamily="34" charset="0"/>
              </a:rPr>
              <a:t>SOP</a:t>
            </a:r>
            <a:r>
              <a:rPr lang="zh-CN" altLang="en-US" sz="2200" dirty="0">
                <a:solidFill>
                  <a:srgbClr val="445469"/>
                </a:solidFill>
                <a:latin typeface="Arial" pitchFamily="34" charset="0"/>
                <a:ea typeface="微软雅黑" pitchFamily="34" charset="-122"/>
                <a:sym typeface="Arial" pitchFamily="34" charset="0"/>
              </a:rPr>
              <a:t>，提升项目管理标准的适应性与执行效率</a:t>
            </a:r>
            <a:endParaRPr lang="en-US" sz="2200" dirty="0">
              <a:solidFill>
                <a:srgbClr val="445469"/>
              </a:solidFill>
              <a:latin typeface="Arial" pitchFamily="34" charset="0"/>
              <a:ea typeface="微软雅黑" pitchFamily="34" charset="-122"/>
              <a:sym typeface="Arial" pitchFamily="34" charset="0"/>
            </a:endParaRPr>
          </a:p>
        </p:txBody>
      </p:sp>
      <p:sp>
        <p:nvSpPr>
          <p:cNvPr id="44" name="文本框 10"/>
          <p:cNvSpPr txBox="1">
            <a:spLocks noChangeArrowheads="1"/>
          </p:cNvSpPr>
          <p:nvPr/>
        </p:nvSpPr>
        <p:spPr bwMode="auto">
          <a:xfrm>
            <a:off x="174625" y="220663"/>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痛点解决</a:t>
            </a:r>
          </a:p>
        </p:txBody>
      </p:sp>
      <p:sp>
        <p:nvSpPr>
          <p:cNvPr id="45"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animBg="1"/>
      <p:bldP spid="11275" grpId="0" animBg="1"/>
      <p:bldP spid="11277" grpId="0" animBg="1"/>
      <p:bldP spid="11282" grpId="0"/>
      <p:bldP spid="11283" grpId="0"/>
      <p:bldP spid="11284" grpId="0"/>
      <p:bldP spid="11285" grpId="0"/>
      <p:bldP spid="11288" grpId="0"/>
      <p:bldP spid="112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AutoShape 5"/>
          <p:cNvSpPr>
            <a:spLocks/>
          </p:cNvSpPr>
          <p:nvPr/>
        </p:nvSpPr>
        <p:spPr bwMode="auto">
          <a:xfrm>
            <a:off x="2485427" y="1663047"/>
            <a:ext cx="1662373" cy="1560172"/>
          </a:xfrm>
          <a:custGeom>
            <a:avLst/>
            <a:gdLst>
              <a:gd name="T0" fmla="*/ 0 w 21600"/>
              <a:gd name="T1" fmla="*/ 2147483647 h 21600"/>
              <a:gd name="T2" fmla="*/ 2147483647 w 21600"/>
              <a:gd name="T3" fmla="*/ 2147483647 h 21600"/>
              <a:gd name="T4" fmla="*/ 2147483647 w 21600"/>
              <a:gd name="T5" fmla="*/ 0 h 21600"/>
              <a:gd name="T6" fmla="*/ 2147483647 w 21600"/>
              <a:gd name="T7" fmla="*/ 0 h 21600"/>
              <a:gd name="T8" fmla="*/ 0 w 21600"/>
              <a:gd name="T9" fmla="*/ 2147483647 h 21600"/>
              <a:gd name="T10" fmla="*/ 0 w 21600"/>
              <a:gd name="T11" fmla="*/ 2147483647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600"/>
                </a:moveTo>
                <a:lnTo>
                  <a:pt x="21600" y="21600"/>
                </a:lnTo>
                <a:lnTo>
                  <a:pt x="18007" y="0"/>
                </a:lnTo>
                <a:lnTo>
                  <a:pt x="3593" y="0"/>
                </a:lnTo>
                <a:cubicBezTo>
                  <a:pt x="3593" y="0"/>
                  <a:pt x="0" y="21600"/>
                  <a:pt x="0" y="21600"/>
                </a:cubicBezTo>
                <a:close/>
                <a:moveTo>
                  <a:pt x="0" y="21600"/>
                </a:moveTo>
              </a:path>
            </a:pathLst>
          </a:custGeom>
          <a:solidFill>
            <a:schemeClr val="tx2"/>
          </a:solidFill>
          <a:ln>
            <a:noFill/>
          </a:ln>
        </p:spPr>
        <p:txBody>
          <a:bodyPr anchor="ctr"/>
          <a:lstStyle/>
          <a:p>
            <a:endParaRPr lang="zh-CN" altLang="en-US"/>
          </a:p>
        </p:txBody>
      </p:sp>
      <p:sp>
        <p:nvSpPr>
          <p:cNvPr id="12295" name="AutoShape 6"/>
          <p:cNvSpPr>
            <a:spLocks/>
          </p:cNvSpPr>
          <p:nvPr/>
        </p:nvSpPr>
        <p:spPr bwMode="auto">
          <a:xfrm>
            <a:off x="2202657" y="3233124"/>
            <a:ext cx="2227912" cy="1569105"/>
          </a:xfrm>
          <a:custGeom>
            <a:avLst/>
            <a:gdLst>
              <a:gd name="T0" fmla="*/ 0 w 21600"/>
              <a:gd name="T1" fmla="*/ 2147483647 h 21600"/>
              <a:gd name="T2" fmla="*/ 2147483647 w 21600"/>
              <a:gd name="T3" fmla="*/ 2147483647 h 21600"/>
              <a:gd name="T4" fmla="*/ 2147483647 w 21600"/>
              <a:gd name="T5" fmla="*/ 0 h 21600"/>
              <a:gd name="T6" fmla="*/ 2147483647 w 21600"/>
              <a:gd name="T7" fmla="*/ 0 h 21600"/>
              <a:gd name="T8" fmla="*/ 0 w 21600"/>
              <a:gd name="T9" fmla="*/ 2147483647 h 21600"/>
              <a:gd name="T10" fmla="*/ 0 w 21600"/>
              <a:gd name="T11" fmla="*/ 2147483647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600"/>
                </a:moveTo>
                <a:lnTo>
                  <a:pt x="21600" y="21600"/>
                </a:lnTo>
                <a:lnTo>
                  <a:pt x="18901" y="0"/>
                </a:lnTo>
                <a:lnTo>
                  <a:pt x="2699" y="0"/>
                </a:lnTo>
                <a:cubicBezTo>
                  <a:pt x="2699" y="0"/>
                  <a:pt x="0" y="21600"/>
                  <a:pt x="0" y="21600"/>
                </a:cubicBezTo>
                <a:close/>
                <a:moveTo>
                  <a:pt x="0" y="21600"/>
                </a:moveTo>
              </a:path>
            </a:pathLst>
          </a:custGeom>
          <a:solidFill>
            <a:schemeClr val="tx2">
              <a:lumMod val="60000"/>
              <a:lumOff val="40000"/>
            </a:schemeClr>
          </a:solidFill>
          <a:ln>
            <a:noFill/>
          </a:ln>
        </p:spPr>
        <p:txBody>
          <a:bodyPr lIns="0" tIns="0" rIns="0" bIns="0"/>
          <a:lstStyle/>
          <a:p>
            <a:endParaRPr lang="zh-CN" altLang="en-US"/>
          </a:p>
        </p:txBody>
      </p:sp>
      <p:sp>
        <p:nvSpPr>
          <p:cNvPr id="12296" name="AutoShape 7"/>
          <p:cNvSpPr>
            <a:spLocks/>
          </p:cNvSpPr>
          <p:nvPr/>
        </p:nvSpPr>
        <p:spPr bwMode="auto">
          <a:xfrm>
            <a:off x="1940250" y="4812134"/>
            <a:ext cx="2752726" cy="1479781"/>
          </a:xfrm>
          <a:custGeom>
            <a:avLst/>
            <a:gdLst>
              <a:gd name="T0" fmla="*/ 0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0 h 21600"/>
              <a:gd name="T10" fmla="*/ 2147483647 w 21600"/>
              <a:gd name="T11" fmla="*/ 0 h 21600"/>
              <a:gd name="T12" fmla="*/ 0 w 21600"/>
              <a:gd name="T13" fmla="*/ 2147483647 h 21600"/>
              <a:gd name="T14" fmla="*/ 0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0" y="21600"/>
                </a:moveTo>
                <a:lnTo>
                  <a:pt x="10783" y="21600"/>
                </a:lnTo>
                <a:lnTo>
                  <a:pt x="10817" y="21600"/>
                </a:lnTo>
                <a:lnTo>
                  <a:pt x="21600" y="21600"/>
                </a:lnTo>
                <a:lnTo>
                  <a:pt x="19540" y="0"/>
                </a:lnTo>
                <a:lnTo>
                  <a:pt x="2060" y="0"/>
                </a:lnTo>
                <a:cubicBezTo>
                  <a:pt x="2060" y="0"/>
                  <a:pt x="0" y="21600"/>
                  <a:pt x="0" y="21600"/>
                </a:cubicBezTo>
                <a:close/>
                <a:moveTo>
                  <a:pt x="0" y="21600"/>
                </a:moveTo>
              </a:path>
            </a:pathLst>
          </a:custGeom>
          <a:solidFill>
            <a:schemeClr val="tx2"/>
          </a:solidFill>
          <a:ln>
            <a:noFill/>
          </a:ln>
        </p:spPr>
        <p:txBody>
          <a:bodyPr anchor="ctr"/>
          <a:lstStyle/>
          <a:p>
            <a:endParaRPr lang="zh-CN" altLang="en-US"/>
          </a:p>
        </p:txBody>
      </p:sp>
      <p:cxnSp>
        <p:nvCxnSpPr>
          <p:cNvPr id="12299" name="直接连接符 72"/>
          <p:cNvCxnSpPr>
            <a:cxnSpLocks noChangeShapeType="1"/>
          </p:cNvCxnSpPr>
          <p:nvPr/>
        </p:nvCxnSpPr>
        <p:spPr bwMode="auto">
          <a:xfrm flipV="1">
            <a:off x="5099051" y="1644783"/>
            <a:ext cx="5426074" cy="18264"/>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cxnSp>
        <p:nvCxnSpPr>
          <p:cNvPr id="12300" name="直接连接符 73"/>
          <p:cNvCxnSpPr>
            <a:cxnSpLocks noChangeShapeType="1"/>
          </p:cNvCxnSpPr>
          <p:nvPr/>
        </p:nvCxnSpPr>
        <p:spPr bwMode="auto">
          <a:xfrm>
            <a:off x="5099051" y="3200486"/>
            <a:ext cx="5426074" cy="0"/>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cxnSp>
        <p:nvCxnSpPr>
          <p:cNvPr id="12301" name="直接连接符 74"/>
          <p:cNvCxnSpPr>
            <a:cxnSpLocks noChangeShapeType="1"/>
          </p:cNvCxnSpPr>
          <p:nvPr/>
        </p:nvCxnSpPr>
        <p:spPr bwMode="auto">
          <a:xfrm flipV="1">
            <a:off x="5122068" y="4784767"/>
            <a:ext cx="5403057" cy="3216"/>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cxnSp>
        <p:nvCxnSpPr>
          <p:cNvPr id="12302" name="直接连接符 75"/>
          <p:cNvCxnSpPr>
            <a:cxnSpLocks noChangeShapeType="1"/>
          </p:cNvCxnSpPr>
          <p:nvPr/>
        </p:nvCxnSpPr>
        <p:spPr bwMode="auto">
          <a:xfrm>
            <a:off x="5064919" y="6291915"/>
            <a:ext cx="5460206" cy="0"/>
          </a:xfrm>
          <a:prstGeom prst="line">
            <a:avLst/>
          </a:prstGeom>
          <a:noFill/>
          <a:ln w="6350">
            <a:solidFill>
              <a:srgbClr val="ADBACA"/>
            </a:solidFill>
            <a:round/>
            <a:headEnd/>
            <a:tailEnd/>
          </a:ln>
          <a:extLst>
            <a:ext uri="{909E8E84-426E-40DD-AFC4-6F175D3DCCD1}">
              <a14:hiddenFill xmlns:a14="http://schemas.microsoft.com/office/drawing/2010/main">
                <a:noFill/>
              </a14:hiddenFill>
            </a:ext>
          </a:extLst>
        </p:spPr>
      </p:cxnSp>
      <p:sp>
        <p:nvSpPr>
          <p:cNvPr id="12310" name="矩形 83"/>
          <p:cNvSpPr>
            <a:spLocks noChangeArrowheads="1"/>
          </p:cNvSpPr>
          <p:nvPr/>
        </p:nvSpPr>
        <p:spPr bwMode="auto">
          <a:xfrm>
            <a:off x="5099052" y="1782957"/>
            <a:ext cx="4964603" cy="118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200" dirty="0">
                <a:solidFill>
                  <a:srgbClr val="445469"/>
                </a:solidFill>
                <a:latin typeface="Arial" pitchFamily="34" charset="0"/>
                <a:ea typeface="微软雅黑" pitchFamily="34" charset="-122"/>
                <a:sym typeface="Arial" pitchFamily="34" charset="0"/>
              </a:rPr>
              <a:t>自动分析项目成员在群聊、邮件、工作日志等工作工具平台中的活跃程度和行为，评估其贡献</a:t>
            </a:r>
            <a:endParaRPr lang="en-US" sz="2200" dirty="0">
              <a:solidFill>
                <a:srgbClr val="445469"/>
              </a:solidFill>
              <a:latin typeface="Arial" pitchFamily="34" charset="0"/>
              <a:ea typeface="微软雅黑" pitchFamily="34" charset="-122"/>
              <a:sym typeface="Arial" pitchFamily="34" charset="0"/>
            </a:endParaRPr>
          </a:p>
        </p:txBody>
      </p:sp>
      <p:sp>
        <p:nvSpPr>
          <p:cNvPr id="12311" name="矩形 84"/>
          <p:cNvSpPr>
            <a:spLocks noChangeArrowheads="1"/>
          </p:cNvSpPr>
          <p:nvPr/>
        </p:nvSpPr>
        <p:spPr bwMode="auto">
          <a:xfrm>
            <a:off x="5103019" y="3326502"/>
            <a:ext cx="5017292" cy="118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200" dirty="0">
                <a:solidFill>
                  <a:srgbClr val="445469"/>
                </a:solidFill>
                <a:latin typeface="Arial" pitchFamily="34" charset="0"/>
                <a:ea typeface="微软雅黑" pitchFamily="34" charset="-122"/>
                <a:sym typeface="Arial" pitchFamily="34" charset="0"/>
              </a:rPr>
              <a:t>对比报工数据与实际工作成果，量化个人贡献度，识别可能存在的低效率或报工误差情况</a:t>
            </a:r>
            <a:endParaRPr lang="en-US" sz="2200" dirty="0">
              <a:solidFill>
                <a:srgbClr val="445469"/>
              </a:solidFill>
              <a:latin typeface="Arial" pitchFamily="34" charset="0"/>
              <a:ea typeface="微软雅黑" pitchFamily="34" charset="-122"/>
              <a:sym typeface="Arial" pitchFamily="34" charset="0"/>
            </a:endParaRPr>
          </a:p>
        </p:txBody>
      </p:sp>
      <p:sp>
        <p:nvSpPr>
          <p:cNvPr id="12312" name="矩形 85"/>
          <p:cNvSpPr>
            <a:spLocks noChangeArrowheads="1"/>
          </p:cNvSpPr>
          <p:nvPr/>
        </p:nvSpPr>
        <p:spPr bwMode="auto">
          <a:xfrm>
            <a:off x="5178424" y="5104789"/>
            <a:ext cx="4848445" cy="77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6025" eaLnBrk="1" hangingPunct="1">
              <a:lnSpc>
                <a:spcPct val="120000"/>
              </a:lnSpc>
              <a:spcBef>
                <a:spcPct val="20000"/>
              </a:spcBef>
            </a:pPr>
            <a:r>
              <a:rPr lang="zh-CN" altLang="en-US" sz="2200" dirty="0">
                <a:solidFill>
                  <a:srgbClr val="445469"/>
                </a:solidFill>
                <a:latin typeface="Arial" pitchFamily="34" charset="0"/>
                <a:ea typeface="微软雅黑" pitchFamily="34" charset="-122"/>
                <a:sym typeface="Arial" pitchFamily="34" charset="0"/>
              </a:rPr>
              <a:t>提供多维度的贡献评估报告，支持管理者做出更精准的绩效考核</a:t>
            </a:r>
            <a:endParaRPr lang="en-US" sz="2200" dirty="0">
              <a:solidFill>
                <a:srgbClr val="445469"/>
              </a:solidFill>
              <a:latin typeface="Arial" pitchFamily="34" charset="0"/>
              <a:ea typeface="微软雅黑" pitchFamily="34" charset="-122"/>
              <a:sym typeface="Arial" pitchFamily="34" charset="0"/>
            </a:endParaRPr>
          </a:p>
        </p:txBody>
      </p:sp>
      <p:sp>
        <p:nvSpPr>
          <p:cNvPr id="71" name="文本框 10"/>
          <p:cNvSpPr txBox="1">
            <a:spLocks noChangeArrowheads="1"/>
          </p:cNvSpPr>
          <p:nvPr/>
        </p:nvSpPr>
        <p:spPr bwMode="auto">
          <a:xfrm>
            <a:off x="174625" y="220663"/>
            <a:ext cx="2851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微软雅黑" pitchFamily="34" charset="-122"/>
                <a:ea typeface="微软雅黑" pitchFamily="34" charset="-122"/>
              </a:rPr>
              <a:t>2. </a:t>
            </a:r>
            <a:r>
              <a:rPr lang="zh-CN" altLang="en-US" sz="2400" b="1" dirty="0">
                <a:latin typeface="微软雅黑" pitchFamily="34" charset="-122"/>
                <a:ea typeface="微软雅黑" pitchFamily="34" charset="-122"/>
              </a:rPr>
              <a:t>成员贡献度评估</a:t>
            </a:r>
          </a:p>
        </p:txBody>
      </p:sp>
      <p:sp>
        <p:nvSpPr>
          <p:cNvPr id="72"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73" name="TextBox 13">
            <a:extLst>
              <a:ext uri="{FF2B5EF4-FFF2-40B4-BE49-F238E27FC236}">
                <a16:creationId xmlns:a16="http://schemas.microsoft.com/office/drawing/2014/main" id="{7DF84537-CD17-4981-91FA-5EBC13A64AA2}"/>
              </a:ext>
            </a:extLst>
          </p:cNvPr>
          <p:cNvSpPr txBox="1">
            <a:spLocks noChangeArrowheads="1"/>
          </p:cNvSpPr>
          <p:nvPr/>
        </p:nvSpPr>
        <p:spPr bwMode="auto">
          <a:xfrm>
            <a:off x="2559201" y="1104810"/>
            <a:ext cx="27527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3200" b="1" dirty="0">
                <a:solidFill>
                  <a:srgbClr val="445469"/>
                </a:solidFill>
                <a:latin typeface="Arial" pitchFamily="34" charset="0"/>
                <a:ea typeface="微软雅黑" pitchFamily="34" charset="-122"/>
                <a:sym typeface="Arial" pitchFamily="34" charset="0"/>
              </a:rPr>
              <a:t>预期功能</a:t>
            </a:r>
            <a:endParaRPr lang="en-US" sz="3200" b="1" dirty="0">
              <a:solidFill>
                <a:srgbClr val="445469"/>
              </a:solidFill>
              <a:latin typeface="Arial" pitchFamily="34" charset="0"/>
              <a:ea typeface="微软雅黑" pitchFamily="34" charset="-122"/>
              <a:sym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0" grpId="0"/>
      <p:bldP spid="12311" grpId="0"/>
      <p:bldP spid="123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모서리가 둥근 직사각형 17"/>
          <p:cNvSpPr>
            <a:spLocks noChangeArrowheads="1"/>
          </p:cNvSpPr>
          <p:nvPr/>
        </p:nvSpPr>
        <p:spPr bwMode="auto">
          <a:xfrm>
            <a:off x="1216027" y="1331912"/>
            <a:ext cx="5129212" cy="2381251"/>
          </a:xfrm>
          <a:prstGeom prst="roundRect">
            <a:avLst>
              <a:gd name="adj" fmla="val 7356"/>
            </a:avLst>
          </a:prstGeom>
          <a:solidFill>
            <a:schemeClr val="tx2">
              <a:lumMod val="60000"/>
              <a:lumOff val="40000"/>
            </a:schemeClr>
          </a:solidFill>
          <a:ln>
            <a:noFill/>
          </a:ln>
        </p:spPr>
        <p:txBody>
          <a:bodyPr anchor="ctr"/>
          <a:lstStyle/>
          <a:p>
            <a:pPr algn="ctr" eaLnBrk="1" hangingPunct="1"/>
            <a:r>
              <a:rPr lang="en-US" altLang="zh-CN">
                <a:solidFill>
                  <a:srgbClr val="FFFFFF"/>
                </a:solidFill>
                <a:latin typeface="Arial" pitchFamily="34" charset="0"/>
                <a:ea typeface="微软雅黑" pitchFamily="34" charset="-122"/>
                <a:sym typeface="Arial" pitchFamily="34" charset="0"/>
              </a:rPr>
              <a:t> </a:t>
            </a:r>
            <a:endParaRPr lang="ko-KR" altLang="en-US">
              <a:solidFill>
                <a:srgbClr val="FFFFFF"/>
              </a:solidFill>
              <a:latin typeface="Arial" pitchFamily="34" charset="0"/>
              <a:ea typeface="Malgun Gothic" pitchFamily="34" charset="-127"/>
              <a:sym typeface="Arial" pitchFamily="34" charset="0"/>
            </a:endParaRPr>
          </a:p>
        </p:txBody>
      </p:sp>
      <p:sp>
        <p:nvSpPr>
          <p:cNvPr id="16390" name="모서리가 둥근 직사각형 19"/>
          <p:cNvSpPr>
            <a:spLocks noChangeArrowheads="1"/>
          </p:cNvSpPr>
          <p:nvPr/>
        </p:nvSpPr>
        <p:spPr bwMode="auto">
          <a:xfrm>
            <a:off x="1216027" y="3851275"/>
            <a:ext cx="5129212" cy="2044700"/>
          </a:xfrm>
          <a:prstGeom prst="roundRect">
            <a:avLst>
              <a:gd name="adj" fmla="val 6690"/>
            </a:avLst>
          </a:prstGeom>
          <a:solidFill>
            <a:schemeClr val="tx2"/>
          </a:solidFill>
          <a:ln>
            <a:noFill/>
          </a:ln>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sp>
        <p:nvSpPr>
          <p:cNvPr id="16392" name="모서리가 둥근 직사각형 21"/>
          <p:cNvSpPr>
            <a:spLocks noChangeArrowheads="1"/>
          </p:cNvSpPr>
          <p:nvPr/>
        </p:nvSpPr>
        <p:spPr bwMode="auto">
          <a:xfrm>
            <a:off x="2568575" y="1804988"/>
            <a:ext cx="3689350" cy="190817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sp>
        <p:nvSpPr>
          <p:cNvPr id="16393" name="모서리가 둥근 직사각형 22"/>
          <p:cNvSpPr>
            <a:spLocks noChangeArrowheads="1"/>
          </p:cNvSpPr>
          <p:nvPr/>
        </p:nvSpPr>
        <p:spPr bwMode="auto">
          <a:xfrm>
            <a:off x="6670675" y="1804988"/>
            <a:ext cx="3689350" cy="190817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sp>
        <p:nvSpPr>
          <p:cNvPr id="16394" name="모서리가 둥근 직사각형 23"/>
          <p:cNvSpPr>
            <a:spLocks noChangeArrowheads="1"/>
          </p:cNvSpPr>
          <p:nvPr/>
        </p:nvSpPr>
        <p:spPr bwMode="auto">
          <a:xfrm>
            <a:off x="2568575" y="3894138"/>
            <a:ext cx="3689350" cy="190817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sp>
        <p:nvSpPr>
          <p:cNvPr id="16395" name="모서리가 둥근 직사각형 24"/>
          <p:cNvSpPr>
            <a:spLocks noChangeArrowheads="1"/>
          </p:cNvSpPr>
          <p:nvPr/>
        </p:nvSpPr>
        <p:spPr bwMode="auto">
          <a:xfrm>
            <a:off x="6670675" y="3894138"/>
            <a:ext cx="3689350" cy="190817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sp>
        <p:nvSpPr>
          <p:cNvPr id="16396" name="타원 25@|1FFC:0|FBC:0|LFC:16777215|LBC:16777215"/>
          <p:cNvSpPr>
            <a:spLocks noChangeArrowheads="1"/>
          </p:cNvSpPr>
          <p:nvPr/>
        </p:nvSpPr>
        <p:spPr bwMode="auto">
          <a:xfrm>
            <a:off x="5324475" y="2568575"/>
            <a:ext cx="2238375" cy="22383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ko-KR" altLang="en-US">
              <a:solidFill>
                <a:srgbClr val="FFFFFF"/>
              </a:solidFill>
              <a:latin typeface="Arial" pitchFamily="34" charset="0"/>
              <a:ea typeface="微软雅黑" pitchFamily="34" charset="-122"/>
              <a:sym typeface="Arial" pitchFamily="34" charset="0"/>
            </a:endParaRPr>
          </a:p>
        </p:txBody>
      </p:sp>
      <p:sp>
        <p:nvSpPr>
          <p:cNvPr id="16397" name="원호 27@|1FFC:0|FBC:0|LFC:12566463|LBC:16777215"/>
          <p:cNvSpPr>
            <a:spLocks/>
          </p:cNvSpPr>
          <p:nvPr/>
        </p:nvSpPr>
        <p:spPr bwMode="auto">
          <a:xfrm>
            <a:off x="5548313" y="2778125"/>
            <a:ext cx="1808162" cy="1808163"/>
          </a:xfrm>
          <a:custGeom>
            <a:avLst/>
            <a:gdLst>
              <a:gd name="T0" fmla="*/ 905375 w 1807300"/>
              <a:gd name="T1" fmla="*/ 0 h 1807299"/>
              <a:gd name="T2" fmla="*/ 1770550 w 1807300"/>
              <a:gd name="T3" fmla="*/ 638587 h 1807299"/>
              <a:gd name="T4" fmla="*/ 1415267 w 1807300"/>
              <a:gd name="T5" fmla="*/ 1653524 h 1807299"/>
              <a:gd name="T6" fmla="*/ 340705 w 1807300"/>
              <a:gd name="T7" fmla="*/ 1613092 h 1807299"/>
              <a:gd name="T8" fmla="*/ 62697 w 1807300"/>
              <a:gd name="T9" fmla="*/ 574325 h 1807299"/>
              <a:gd name="T10" fmla="*/ 905375 w 1807300"/>
              <a:gd name="T11" fmla="*/ 905379 h 1807299"/>
              <a:gd name="T12" fmla="*/ 905375 w 1807300"/>
              <a:gd name="T13" fmla="*/ 0 h 1807299"/>
              <a:gd name="T14" fmla="*/ 905375 w 1807300"/>
              <a:gd name="T15" fmla="*/ 0 h 1807299"/>
              <a:gd name="T16" fmla="*/ 1770550 w 1807300"/>
              <a:gd name="T17" fmla="*/ 638587 h 1807299"/>
              <a:gd name="T18" fmla="*/ 1415267 w 1807300"/>
              <a:gd name="T19" fmla="*/ 1653524 h 1807299"/>
              <a:gd name="T20" fmla="*/ 340705 w 1807300"/>
              <a:gd name="T21" fmla="*/ 1613092 h 1807299"/>
              <a:gd name="T22" fmla="*/ 62697 w 1807300"/>
              <a:gd name="T23" fmla="*/ 574325 h 18072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07300" h="1807299" stroke="0">
                <a:moveTo>
                  <a:pt x="903650" y="0"/>
                </a:moveTo>
                <a:cubicBezTo>
                  <a:pt x="1300151" y="0"/>
                  <a:pt x="1650337" y="258472"/>
                  <a:pt x="1767176" y="637367"/>
                </a:cubicBezTo>
                <a:cubicBezTo>
                  <a:pt x="1884015" y="1016262"/>
                  <a:pt x="1740211" y="1427064"/>
                  <a:pt x="1412570" y="1650366"/>
                </a:cubicBezTo>
                <a:cubicBezTo>
                  <a:pt x="1084928" y="1873668"/>
                  <a:pt x="649992" y="1857303"/>
                  <a:pt x="340057" y="1610011"/>
                </a:cubicBezTo>
                <a:cubicBezTo>
                  <a:pt x="30122" y="1362719"/>
                  <a:pt x="-82404" y="942272"/>
                  <a:pt x="62577" y="573229"/>
                </a:cubicBezTo>
                <a:lnTo>
                  <a:pt x="903650" y="903650"/>
                </a:lnTo>
                <a:lnTo>
                  <a:pt x="903650" y="0"/>
                </a:lnTo>
                <a:close/>
              </a:path>
              <a:path w="1807300" h="1807299" fill="none">
                <a:moveTo>
                  <a:pt x="903650" y="0"/>
                </a:moveTo>
                <a:cubicBezTo>
                  <a:pt x="1300151" y="0"/>
                  <a:pt x="1650337" y="258472"/>
                  <a:pt x="1767176" y="637367"/>
                </a:cubicBezTo>
                <a:cubicBezTo>
                  <a:pt x="1884015" y="1016262"/>
                  <a:pt x="1740211" y="1427064"/>
                  <a:pt x="1412570" y="1650366"/>
                </a:cubicBezTo>
                <a:cubicBezTo>
                  <a:pt x="1084928" y="1873668"/>
                  <a:pt x="649992" y="1857303"/>
                  <a:pt x="340057" y="1610011"/>
                </a:cubicBezTo>
                <a:cubicBezTo>
                  <a:pt x="30122" y="1362719"/>
                  <a:pt x="-82404" y="942272"/>
                  <a:pt x="62577" y="573229"/>
                </a:cubicBezTo>
              </a:path>
            </a:pathLst>
          </a:custGeom>
          <a:noFill/>
          <a:ln w="63500" cap="flat" cmpd="sng">
            <a:solidFill>
              <a:srgbClr val="ADBACA"/>
            </a:solidFill>
            <a:round/>
            <a:headEnd/>
            <a:tailEnd type="triangle" w="lg" len="lg"/>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398" name="Freeform 252"/>
          <p:cNvSpPr>
            <a:spLocks noEditPoints="1"/>
          </p:cNvSpPr>
          <p:nvPr/>
        </p:nvSpPr>
        <p:spPr bwMode="auto">
          <a:xfrm>
            <a:off x="5910263" y="3222625"/>
            <a:ext cx="1036637" cy="982663"/>
          </a:xfrm>
          <a:custGeom>
            <a:avLst/>
            <a:gdLst>
              <a:gd name="T0" fmla="*/ 2147483647 w 301"/>
              <a:gd name="T1" fmla="*/ 2147483647 h 285"/>
              <a:gd name="T2" fmla="*/ 2147483647 w 301"/>
              <a:gd name="T3" fmla="*/ 2147483647 h 285"/>
              <a:gd name="T4" fmla="*/ 2147483647 w 301"/>
              <a:gd name="T5" fmla="*/ 2147483647 h 285"/>
              <a:gd name="T6" fmla="*/ 2147483647 w 301"/>
              <a:gd name="T7" fmla="*/ 2147483647 h 285"/>
              <a:gd name="T8" fmla="*/ 2147483647 w 301"/>
              <a:gd name="T9" fmla="*/ 2147483647 h 285"/>
              <a:gd name="T10" fmla="*/ 2147483647 w 301"/>
              <a:gd name="T11" fmla="*/ 2147483647 h 285"/>
              <a:gd name="T12" fmla="*/ 2147483647 w 301"/>
              <a:gd name="T13" fmla="*/ 2147483647 h 285"/>
              <a:gd name="T14" fmla="*/ 2147483647 w 301"/>
              <a:gd name="T15" fmla="*/ 2147483647 h 285"/>
              <a:gd name="T16" fmla="*/ 2147483647 w 301"/>
              <a:gd name="T17" fmla="*/ 2147483647 h 285"/>
              <a:gd name="T18" fmla="*/ 2147483647 w 301"/>
              <a:gd name="T19" fmla="*/ 2147483647 h 285"/>
              <a:gd name="T20" fmla="*/ 2147483647 w 301"/>
              <a:gd name="T21" fmla="*/ 2147483647 h 285"/>
              <a:gd name="T22" fmla="*/ 2147483647 w 301"/>
              <a:gd name="T23" fmla="*/ 2147483647 h 285"/>
              <a:gd name="T24" fmla="*/ 2147483647 w 301"/>
              <a:gd name="T25" fmla="*/ 2147483647 h 285"/>
              <a:gd name="T26" fmla="*/ 2147483647 w 301"/>
              <a:gd name="T27" fmla="*/ 2147483647 h 285"/>
              <a:gd name="T28" fmla="*/ 2147483647 w 301"/>
              <a:gd name="T29" fmla="*/ 2147483647 h 285"/>
              <a:gd name="T30" fmla="*/ 2147483647 w 301"/>
              <a:gd name="T31" fmla="*/ 2147483647 h 285"/>
              <a:gd name="T32" fmla="*/ 2147483647 w 301"/>
              <a:gd name="T33" fmla="*/ 2147483647 h 285"/>
              <a:gd name="T34" fmla="*/ 2147483647 w 301"/>
              <a:gd name="T35" fmla="*/ 2147483647 h 285"/>
              <a:gd name="T36" fmla="*/ 2147483647 w 301"/>
              <a:gd name="T37" fmla="*/ 2147483647 h 285"/>
              <a:gd name="T38" fmla="*/ 2147483647 w 301"/>
              <a:gd name="T39" fmla="*/ 2147483647 h 285"/>
              <a:gd name="T40" fmla="*/ 2147483647 w 301"/>
              <a:gd name="T41" fmla="*/ 2147483647 h 285"/>
              <a:gd name="T42" fmla="*/ 2147483647 w 301"/>
              <a:gd name="T43" fmla="*/ 2147483647 h 285"/>
              <a:gd name="T44" fmla="*/ 2147483647 w 301"/>
              <a:gd name="T45" fmla="*/ 2147483647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rgbClr val="ADB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95" name="TextBox 13"/>
          <p:cNvSpPr txBox="1">
            <a:spLocks noChangeArrowheads="1"/>
          </p:cNvSpPr>
          <p:nvPr/>
        </p:nvSpPr>
        <p:spPr bwMode="auto">
          <a:xfrm>
            <a:off x="1736724" y="1624529"/>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rgbClr val="FFFFFF"/>
                </a:solidFill>
                <a:latin typeface="Arial" pitchFamily="34" charset="0"/>
                <a:ea typeface="微软雅黑" pitchFamily="34" charset="-122"/>
                <a:sym typeface="Arial" pitchFamily="34" charset="0"/>
              </a:rPr>
              <a:t>团队贡献</a:t>
            </a:r>
            <a:endParaRPr lang="en-US" sz="2400" b="1" dirty="0">
              <a:solidFill>
                <a:srgbClr val="FFFFFF"/>
              </a:solidFill>
              <a:latin typeface="Arial" pitchFamily="34" charset="0"/>
              <a:ea typeface="微软雅黑" pitchFamily="34" charset="-122"/>
              <a:sym typeface="Arial" pitchFamily="34" charset="0"/>
            </a:endParaRPr>
          </a:p>
        </p:txBody>
      </p:sp>
      <p:sp>
        <p:nvSpPr>
          <p:cNvPr id="20496" name="TextBox 13"/>
          <p:cNvSpPr txBox="1">
            <a:spLocks noChangeArrowheads="1"/>
          </p:cNvSpPr>
          <p:nvPr/>
        </p:nvSpPr>
        <p:spPr bwMode="auto">
          <a:xfrm>
            <a:off x="1500186" y="2209762"/>
            <a:ext cx="4775201"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171450" indent="-171450" eaLnBrk="1" hangingPunct="1">
              <a:spcBef>
                <a:spcPct val="20000"/>
              </a:spcBef>
              <a:buFont typeface="Arial" panose="020B0604020202020204" pitchFamily="34" charset="0"/>
              <a:buChar char="•"/>
            </a:pPr>
            <a:r>
              <a:rPr lang="zh-CN" altLang="en-US" sz="2000" dirty="0">
                <a:solidFill>
                  <a:srgbClr val="FFFFFF"/>
                </a:solidFill>
                <a:latin typeface="Arial" pitchFamily="34" charset="0"/>
                <a:ea typeface="微软雅黑" pitchFamily="34" charset="-122"/>
                <a:sym typeface="Arial" pitchFamily="34" charset="0"/>
              </a:rPr>
              <a:t>团队合作态度与意识：活跃</a:t>
            </a:r>
            <a:r>
              <a:rPr lang="zh-CN" altLang="en-US" sz="2000">
                <a:solidFill>
                  <a:srgbClr val="FFFFFF"/>
                </a:solidFill>
                <a:latin typeface="Arial" pitchFamily="34" charset="0"/>
                <a:ea typeface="微软雅黑" pitchFamily="34" charset="-122"/>
                <a:sym typeface="Arial" pitchFamily="34" charset="0"/>
              </a:rPr>
              <a:t>度</a:t>
            </a:r>
            <a:r>
              <a:rPr lang="en-US" altLang="zh-CN" sz="2000">
                <a:solidFill>
                  <a:srgbClr val="FFFFFF"/>
                </a:solidFill>
                <a:latin typeface="Arial" pitchFamily="34" charset="0"/>
                <a:ea typeface="微软雅黑" pitchFamily="34" charset="-122"/>
                <a:sym typeface="Arial" pitchFamily="34" charset="0"/>
              </a:rPr>
              <a:t>&amp;</a:t>
            </a:r>
            <a:r>
              <a:rPr lang="zh-CN" altLang="en-US" sz="2000">
                <a:solidFill>
                  <a:srgbClr val="FFFFFF"/>
                </a:solidFill>
                <a:latin typeface="Arial" pitchFamily="34" charset="0"/>
                <a:ea typeface="微软雅黑" pitchFamily="34" charset="-122"/>
                <a:sym typeface="Arial" pitchFamily="34" charset="0"/>
              </a:rPr>
              <a:t>解决团队问题</a:t>
            </a:r>
            <a:r>
              <a:rPr lang="en-US" altLang="zh-CN" sz="2000">
                <a:solidFill>
                  <a:srgbClr val="FFFFFF"/>
                </a:solidFill>
                <a:latin typeface="Arial" pitchFamily="34" charset="0"/>
                <a:ea typeface="微软雅黑" pitchFamily="34" charset="-122"/>
                <a:sym typeface="Arial" pitchFamily="34" charset="0"/>
              </a:rPr>
              <a:t>&amp;</a:t>
            </a:r>
            <a:r>
              <a:rPr lang="zh-CN" altLang="en-US" sz="2000">
                <a:solidFill>
                  <a:srgbClr val="FFFFFF"/>
                </a:solidFill>
                <a:latin typeface="Arial" pitchFamily="34" charset="0"/>
                <a:ea typeface="微软雅黑" pitchFamily="34" charset="-122"/>
                <a:sym typeface="Arial" pitchFamily="34" charset="0"/>
              </a:rPr>
              <a:t>支持同事</a:t>
            </a:r>
            <a:endParaRPr lang="en-US" altLang="zh-CN" sz="2000" dirty="0">
              <a:solidFill>
                <a:srgbClr val="FFFFFF"/>
              </a:solidFill>
              <a:latin typeface="Arial" pitchFamily="34" charset="0"/>
              <a:ea typeface="微软雅黑" pitchFamily="34" charset="-122"/>
              <a:sym typeface="Arial" pitchFamily="34" charset="0"/>
            </a:endParaRPr>
          </a:p>
          <a:p>
            <a:pPr marL="171450" indent="-171450" eaLnBrk="1" hangingPunct="1">
              <a:spcBef>
                <a:spcPct val="20000"/>
              </a:spcBef>
              <a:buFont typeface="Arial" panose="020B0604020202020204" pitchFamily="34" charset="0"/>
              <a:buChar char="•"/>
            </a:pPr>
            <a:r>
              <a:rPr lang="zh-CN" altLang="en-US" sz="2000" dirty="0">
                <a:solidFill>
                  <a:srgbClr val="FFFFFF"/>
                </a:solidFill>
                <a:latin typeface="Arial" pitchFamily="34" charset="0"/>
                <a:ea typeface="微软雅黑" pitchFamily="34" charset="-122"/>
                <a:sym typeface="Arial" pitchFamily="34" charset="0"/>
              </a:rPr>
              <a:t>沟通效率：关键</a:t>
            </a:r>
            <a:r>
              <a:rPr lang="en-US" altLang="zh-CN" sz="2000" dirty="0">
                <a:solidFill>
                  <a:srgbClr val="FFFFFF"/>
                </a:solidFill>
                <a:latin typeface="Arial" pitchFamily="34" charset="0"/>
                <a:ea typeface="微软雅黑" pitchFamily="34" charset="-122"/>
                <a:sym typeface="Arial" pitchFamily="34" charset="0"/>
              </a:rPr>
              <a:t>&amp;</a:t>
            </a:r>
            <a:r>
              <a:rPr lang="zh-CN" altLang="en-US" sz="2000" dirty="0">
                <a:solidFill>
                  <a:srgbClr val="FFFFFF"/>
                </a:solidFill>
                <a:latin typeface="Arial" pitchFamily="34" charset="0"/>
                <a:ea typeface="微软雅黑" pitchFamily="34" charset="-122"/>
                <a:sym typeface="Arial" pitchFamily="34" charset="0"/>
              </a:rPr>
              <a:t>有效发言</a:t>
            </a:r>
            <a:endParaRPr lang="en-US" altLang="zh-CN" sz="2000" dirty="0">
              <a:solidFill>
                <a:srgbClr val="FFFFFF"/>
              </a:solidFill>
              <a:latin typeface="Arial" pitchFamily="34" charset="0"/>
              <a:ea typeface="微软雅黑" pitchFamily="34" charset="-122"/>
              <a:sym typeface="Arial" pitchFamily="34" charset="0"/>
            </a:endParaRPr>
          </a:p>
          <a:p>
            <a:pPr marL="171450" indent="-171450" eaLnBrk="1" hangingPunct="1">
              <a:spcBef>
                <a:spcPct val="20000"/>
              </a:spcBef>
              <a:buFont typeface="Arial" panose="020B0604020202020204" pitchFamily="34" charset="0"/>
              <a:buChar char="•"/>
            </a:pPr>
            <a:r>
              <a:rPr lang="zh-CN" altLang="en-US" sz="2000" dirty="0">
                <a:solidFill>
                  <a:srgbClr val="FFFFFF"/>
                </a:solidFill>
                <a:latin typeface="Arial" pitchFamily="34" charset="0"/>
                <a:ea typeface="微软雅黑" pitchFamily="34" charset="-122"/>
                <a:sym typeface="Arial" pitchFamily="34" charset="0"/>
              </a:rPr>
              <a:t>额外任务</a:t>
            </a:r>
            <a:r>
              <a:rPr lang="zh-CN" altLang="en-US" sz="2000">
                <a:solidFill>
                  <a:srgbClr val="FFFFFF"/>
                </a:solidFill>
                <a:latin typeface="Arial" pitchFamily="34" charset="0"/>
                <a:ea typeface="微软雅黑" pitchFamily="34" charset="-122"/>
                <a:sym typeface="Arial" pitchFamily="34" charset="0"/>
              </a:rPr>
              <a:t>贡献：帮助新人上手等</a:t>
            </a:r>
            <a:endParaRPr lang="en-US" sz="2000" dirty="0">
              <a:solidFill>
                <a:srgbClr val="FFFFFF"/>
              </a:solidFill>
              <a:latin typeface="Arial" pitchFamily="34" charset="0"/>
              <a:ea typeface="微软雅黑" pitchFamily="34" charset="-122"/>
              <a:sym typeface="Arial" pitchFamily="34" charset="0"/>
            </a:endParaRPr>
          </a:p>
        </p:txBody>
      </p:sp>
      <p:sp>
        <p:nvSpPr>
          <p:cNvPr id="20497" name="TextBox 13"/>
          <p:cNvSpPr txBox="1">
            <a:spLocks noChangeArrowheads="1"/>
          </p:cNvSpPr>
          <p:nvPr/>
        </p:nvSpPr>
        <p:spPr bwMode="auto">
          <a:xfrm>
            <a:off x="1690688" y="4090472"/>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rgbClr val="FFFFFF"/>
                </a:solidFill>
                <a:latin typeface="Arial" pitchFamily="34" charset="0"/>
                <a:ea typeface="微软雅黑" pitchFamily="34" charset="-122"/>
                <a:sym typeface="Arial" pitchFamily="34" charset="0"/>
              </a:rPr>
              <a:t>项目贡献</a:t>
            </a:r>
            <a:endParaRPr lang="en-US" sz="2400" b="1" dirty="0">
              <a:solidFill>
                <a:srgbClr val="FFFFFF"/>
              </a:solidFill>
              <a:latin typeface="Arial" pitchFamily="34" charset="0"/>
              <a:ea typeface="微软雅黑" pitchFamily="34" charset="-122"/>
              <a:sym typeface="Arial" pitchFamily="34" charset="0"/>
            </a:endParaRPr>
          </a:p>
        </p:txBody>
      </p:sp>
      <p:sp>
        <p:nvSpPr>
          <p:cNvPr id="20498" name="TextBox 13"/>
          <p:cNvSpPr txBox="1">
            <a:spLocks noChangeArrowheads="1"/>
          </p:cNvSpPr>
          <p:nvPr/>
        </p:nvSpPr>
        <p:spPr bwMode="auto">
          <a:xfrm>
            <a:off x="1500187" y="4586288"/>
            <a:ext cx="477520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171450" indent="-171450" eaLnBrk="1" hangingPunct="1">
              <a:spcBef>
                <a:spcPct val="20000"/>
              </a:spcBef>
              <a:buFont typeface="Arial" panose="020B0604020202020204" pitchFamily="34" charset="0"/>
              <a:buChar char="•"/>
            </a:pPr>
            <a:r>
              <a:rPr lang="zh-CN" altLang="en-US" sz="2000" dirty="0">
                <a:solidFill>
                  <a:srgbClr val="FFFFFF"/>
                </a:solidFill>
                <a:latin typeface="Arial" pitchFamily="34" charset="0"/>
                <a:ea typeface="微软雅黑" pitchFamily="34" charset="-122"/>
                <a:sym typeface="Arial" pitchFamily="34" charset="0"/>
              </a:rPr>
              <a:t>交付成果归属分析</a:t>
            </a:r>
            <a:endParaRPr lang="en-US" altLang="zh-CN" sz="2000" dirty="0">
              <a:solidFill>
                <a:srgbClr val="FFFFFF"/>
              </a:solidFill>
              <a:latin typeface="Arial" pitchFamily="34" charset="0"/>
              <a:ea typeface="微软雅黑" pitchFamily="34" charset="-122"/>
              <a:sym typeface="Arial" pitchFamily="34" charset="0"/>
            </a:endParaRPr>
          </a:p>
          <a:p>
            <a:pPr marL="171450" indent="-171450" eaLnBrk="1" hangingPunct="1">
              <a:spcBef>
                <a:spcPct val="20000"/>
              </a:spcBef>
              <a:buFont typeface="Arial" panose="020B0604020202020204" pitchFamily="34" charset="0"/>
              <a:buChar char="•"/>
            </a:pPr>
            <a:r>
              <a:rPr lang="zh-CN" altLang="en-US" sz="2000" dirty="0">
                <a:solidFill>
                  <a:srgbClr val="FFFFFF"/>
                </a:solidFill>
                <a:latin typeface="Arial" pitchFamily="34" charset="0"/>
                <a:ea typeface="微软雅黑" pitchFamily="34" charset="-122"/>
                <a:sym typeface="Arial" pitchFamily="34" charset="0"/>
              </a:rPr>
              <a:t>任务完成情况分析</a:t>
            </a:r>
            <a:endParaRPr lang="en-US" altLang="zh-CN" sz="2000" dirty="0">
              <a:solidFill>
                <a:srgbClr val="FFFFFF"/>
              </a:solidFill>
              <a:latin typeface="Arial" pitchFamily="34" charset="0"/>
              <a:ea typeface="微软雅黑" pitchFamily="34" charset="-122"/>
              <a:sym typeface="Arial" pitchFamily="34" charset="0"/>
            </a:endParaRPr>
          </a:p>
          <a:p>
            <a:pPr marL="171450" indent="-171450" eaLnBrk="1" hangingPunct="1">
              <a:spcBef>
                <a:spcPct val="20000"/>
              </a:spcBef>
              <a:buFont typeface="Arial" panose="020B0604020202020204" pitchFamily="34" charset="0"/>
              <a:buChar char="•"/>
            </a:pPr>
            <a:r>
              <a:rPr lang="zh-CN" altLang="en-US" sz="2000" dirty="0">
                <a:solidFill>
                  <a:srgbClr val="FFFFFF"/>
                </a:solidFill>
                <a:latin typeface="Arial" pitchFamily="34" charset="0"/>
                <a:ea typeface="微软雅黑" pitchFamily="34" charset="-122"/>
                <a:sym typeface="Arial" pitchFamily="34" charset="0"/>
              </a:rPr>
              <a:t>创新与改进</a:t>
            </a:r>
            <a:r>
              <a:rPr lang="zh-CN" altLang="en-US" sz="2000">
                <a:solidFill>
                  <a:srgbClr val="FFFFFF"/>
                </a:solidFill>
                <a:latin typeface="Arial" pitchFamily="34" charset="0"/>
                <a:ea typeface="微软雅黑" pitchFamily="34" charset="-122"/>
                <a:sym typeface="Arial" pitchFamily="34" charset="0"/>
              </a:rPr>
              <a:t>贡献：</a:t>
            </a:r>
            <a:r>
              <a:rPr lang="en-US" altLang="zh-CN" sz="2000">
                <a:solidFill>
                  <a:srgbClr val="FFFFFF"/>
                </a:solidFill>
                <a:latin typeface="Arial" pitchFamily="34" charset="0"/>
                <a:ea typeface="微软雅黑" pitchFamily="34" charset="-122"/>
                <a:sym typeface="Arial" pitchFamily="34" charset="0"/>
              </a:rPr>
              <a:t>SOP</a:t>
            </a:r>
            <a:r>
              <a:rPr lang="zh-CN" altLang="en-US" sz="2000">
                <a:solidFill>
                  <a:srgbClr val="FFFFFF"/>
                </a:solidFill>
                <a:latin typeface="Arial" pitchFamily="34" charset="0"/>
                <a:ea typeface="微软雅黑" pitchFamily="34" charset="-122"/>
                <a:sym typeface="Arial" pitchFamily="34" charset="0"/>
              </a:rPr>
              <a:t>优化，引入新工具</a:t>
            </a:r>
            <a:endParaRPr lang="en-US" sz="2000" dirty="0">
              <a:solidFill>
                <a:srgbClr val="FFFFFF"/>
              </a:solidFill>
              <a:latin typeface="Arial" pitchFamily="34" charset="0"/>
              <a:ea typeface="微软雅黑" pitchFamily="34" charset="-122"/>
              <a:sym typeface="Arial" pitchFamily="34" charset="0"/>
            </a:endParaRPr>
          </a:p>
        </p:txBody>
      </p:sp>
      <p:sp>
        <p:nvSpPr>
          <p:cNvPr id="23" name="文本框 10"/>
          <p:cNvSpPr txBox="1">
            <a:spLocks noChangeArrowheads="1"/>
          </p:cNvSpPr>
          <p:nvPr/>
        </p:nvSpPr>
        <p:spPr bwMode="auto">
          <a:xfrm>
            <a:off x="174625" y="220663"/>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评分维度表</a:t>
            </a:r>
          </a:p>
        </p:txBody>
      </p:sp>
      <p:sp>
        <p:nvSpPr>
          <p:cNvPr id="24"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2" name="左大括号 1">
            <a:extLst>
              <a:ext uri="{FF2B5EF4-FFF2-40B4-BE49-F238E27FC236}">
                <a16:creationId xmlns:a16="http://schemas.microsoft.com/office/drawing/2014/main" id="{858F05E9-EBE0-46D4-AC6C-57BECC8279BF}"/>
              </a:ext>
            </a:extLst>
          </p:cNvPr>
          <p:cNvSpPr/>
          <p:nvPr/>
        </p:nvSpPr>
        <p:spPr bwMode="auto">
          <a:xfrm>
            <a:off x="3822700" y="4152024"/>
            <a:ext cx="255587" cy="1000125"/>
          </a:xfrm>
          <a:prstGeom prst="leftBrace">
            <a:avLst>
              <a:gd name="adj1" fmla="val 8333"/>
              <a:gd name="adj2" fmla="val 100000"/>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5" name="TextBox 13">
            <a:extLst>
              <a:ext uri="{FF2B5EF4-FFF2-40B4-BE49-F238E27FC236}">
                <a16:creationId xmlns:a16="http://schemas.microsoft.com/office/drawing/2014/main" id="{E887A911-F926-4B50-A207-3224FE22A824}"/>
              </a:ext>
            </a:extLst>
          </p:cNvPr>
          <p:cNvSpPr txBox="1">
            <a:spLocks noChangeArrowheads="1"/>
          </p:cNvSpPr>
          <p:nvPr/>
        </p:nvSpPr>
        <p:spPr bwMode="auto">
          <a:xfrm>
            <a:off x="4178301" y="3975813"/>
            <a:ext cx="801688"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dirty="0">
                <a:solidFill>
                  <a:srgbClr val="FFFFFF"/>
                </a:solidFill>
                <a:latin typeface="Arial" pitchFamily="34" charset="0"/>
                <a:ea typeface="微软雅黑" pitchFamily="34" charset="-122"/>
                <a:sym typeface="Arial" pitchFamily="34" charset="0"/>
              </a:rPr>
              <a:t>数量</a:t>
            </a:r>
            <a:endParaRPr lang="en-US" altLang="zh-CN" dirty="0">
              <a:solidFill>
                <a:srgbClr val="FFFFFF"/>
              </a:solidFill>
              <a:latin typeface="Arial" pitchFamily="34" charset="0"/>
              <a:ea typeface="微软雅黑" pitchFamily="34" charset="-122"/>
              <a:sym typeface="Arial" pitchFamily="34" charset="0"/>
            </a:endParaRPr>
          </a:p>
          <a:p>
            <a:pPr eaLnBrk="1" hangingPunct="1">
              <a:spcBef>
                <a:spcPct val="20000"/>
              </a:spcBef>
            </a:pPr>
            <a:r>
              <a:rPr lang="zh-CN" altLang="en-US" dirty="0">
                <a:solidFill>
                  <a:srgbClr val="FFFFFF"/>
                </a:solidFill>
                <a:latin typeface="Arial" pitchFamily="34" charset="0"/>
                <a:ea typeface="微软雅黑" pitchFamily="34" charset="-122"/>
                <a:sym typeface="Arial" pitchFamily="34" charset="0"/>
              </a:rPr>
              <a:t>质量</a:t>
            </a:r>
            <a:endParaRPr lang="en-US" altLang="zh-CN" dirty="0">
              <a:solidFill>
                <a:srgbClr val="FFFFFF"/>
              </a:solidFill>
              <a:latin typeface="Arial" pitchFamily="34" charset="0"/>
              <a:ea typeface="微软雅黑" pitchFamily="34" charset="-122"/>
              <a:sym typeface="Arial" pitchFamily="34" charset="0"/>
            </a:endParaRPr>
          </a:p>
          <a:p>
            <a:pPr eaLnBrk="1" hangingPunct="1">
              <a:spcBef>
                <a:spcPct val="20000"/>
              </a:spcBef>
            </a:pPr>
            <a:r>
              <a:rPr lang="zh-CN" altLang="en-US" dirty="0">
                <a:solidFill>
                  <a:srgbClr val="FFFFFF"/>
                </a:solidFill>
                <a:latin typeface="Arial" pitchFamily="34" charset="0"/>
                <a:ea typeface="微软雅黑" pitchFamily="34" charset="-122"/>
                <a:sym typeface="Arial" pitchFamily="34" charset="0"/>
              </a:rPr>
              <a:t>难度</a:t>
            </a:r>
            <a:endParaRPr lang="en-US" altLang="zh-CN" dirty="0">
              <a:solidFill>
                <a:srgbClr val="FFFFFF"/>
              </a:solidFill>
              <a:latin typeface="Arial" pitchFamily="34" charset="0"/>
              <a:ea typeface="微软雅黑" pitchFamily="34" charset="-122"/>
              <a:sym typeface="Arial" pitchFamily="34" charset="0"/>
            </a:endParaRPr>
          </a:p>
          <a:p>
            <a:pPr eaLnBrk="1" hangingPunct="1">
              <a:spcBef>
                <a:spcPct val="20000"/>
              </a:spcBef>
            </a:pPr>
            <a:r>
              <a:rPr lang="zh-CN" altLang="en-US" dirty="0">
                <a:solidFill>
                  <a:srgbClr val="FFFFFF"/>
                </a:solidFill>
                <a:latin typeface="Arial" pitchFamily="34" charset="0"/>
                <a:ea typeface="微软雅黑" pitchFamily="34" charset="-122"/>
                <a:sym typeface="Arial" pitchFamily="34" charset="0"/>
              </a:rPr>
              <a:t>及时性</a:t>
            </a:r>
            <a:endParaRPr lang="en-US" dirty="0">
              <a:solidFill>
                <a:srgbClr val="FFFFFF"/>
              </a:solidFill>
              <a:latin typeface="Arial" pitchFamily="34" charset="0"/>
              <a:ea typeface="微软雅黑" pitchFamily="34" charset="-122"/>
              <a:sym typeface="Arial" pitchFamily="34" charset="0"/>
            </a:endParaRPr>
          </a:p>
        </p:txBody>
      </p:sp>
    </p:spTree>
    <p:extLst>
      <p:ext uri="{BB962C8B-B14F-4D97-AF65-F5344CB8AC3E}">
        <p14:creationId xmlns:p14="http://schemas.microsoft.com/office/powerpoint/2010/main" val="809442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nimBg="1"/>
      <p:bldP spid="16390" grpId="0" animBg="1"/>
      <p:bldP spid="20495" grpId="0"/>
      <p:bldP spid="20496" grpId="0"/>
      <p:bldP spid="20497" grpId="0"/>
      <p:bldP spid="20498" grpId="0"/>
      <p:bldP spid="2" grpId="0" animBg="1"/>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Freeform 78"/>
          <p:cNvSpPr>
            <a:spLocks/>
          </p:cNvSpPr>
          <p:nvPr/>
        </p:nvSpPr>
        <p:spPr bwMode="auto">
          <a:xfrm rot="1794316">
            <a:off x="3030043" y="2838608"/>
            <a:ext cx="2133600" cy="2132013"/>
          </a:xfrm>
          <a:custGeom>
            <a:avLst/>
            <a:gdLst>
              <a:gd name="T0" fmla="*/ 2147483647 w 819"/>
              <a:gd name="T1" fmla="*/ 2147483647 h 819"/>
              <a:gd name="T2" fmla="*/ 2147483647 w 819"/>
              <a:gd name="T3" fmla="*/ 2147483647 h 819"/>
              <a:gd name="T4" fmla="*/ 2147483647 w 819"/>
              <a:gd name="T5" fmla="*/ 2147483647 h 819"/>
              <a:gd name="T6" fmla="*/ 2147483647 w 819"/>
              <a:gd name="T7" fmla="*/ 2147483647 h 819"/>
              <a:gd name="T8" fmla="*/ 2147483647 w 819"/>
              <a:gd name="T9" fmla="*/ 2147483647 h 819"/>
              <a:gd name="T10" fmla="*/ 2147483647 w 819"/>
              <a:gd name="T11" fmla="*/ 2147483647 h 819"/>
              <a:gd name="T12" fmla="*/ 2147483647 w 819"/>
              <a:gd name="T13" fmla="*/ 2147483647 h 819"/>
              <a:gd name="T14" fmla="*/ 2147483647 w 819"/>
              <a:gd name="T15" fmla="*/ 2147483647 h 819"/>
              <a:gd name="T16" fmla="*/ 2147483647 w 819"/>
              <a:gd name="T17" fmla="*/ 2147483647 h 819"/>
              <a:gd name="T18" fmla="*/ 2147483647 w 819"/>
              <a:gd name="T19" fmla="*/ 2147483647 h 819"/>
              <a:gd name="T20" fmla="*/ 2147483647 w 819"/>
              <a:gd name="T21" fmla="*/ 2147483647 h 819"/>
              <a:gd name="T22" fmla="*/ 2147483647 w 819"/>
              <a:gd name="T23" fmla="*/ 2147483647 h 819"/>
              <a:gd name="T24" fmla="*/ 2147483647 w 819"/>
              <a:gd name="T25" fmla="*/ 2147483647 h 819"/>
              <a:gd name="T26" fmla="*/ 2147483647 w 819"/>
              <a:gd name="T27" fmla="*/ 2147483647 h 819"/>
              <a:gd name="T28" fmla="*/ 2147483647 w 819"/>
              <a:gd name="T29" fmla="*/ 2147483647 h 819"/>
              <a:gd name="T30" fmla="*/ 2147483647 w 819"/>
              <a:gd name="T31" fmla="*/ 2147483647 h 819"/>
              <a:gd name="T32" fmla="*/ 2147483647 w 819"/>
              <a:gd name="T33" fmla="*/ 2147483647 h 819"/>
              <a:gd name="T34" fmla="*/ 2147483647 w 819"/>
              <a:gd name="T35" fmla="*/ 2147483647 h 819"/>
              <a:gd name="T36" fmla="*/ 2147483647 w 819"/>
              <a:gd name="T37" fmla="*/ 2147483647 h 819"/>
              <a:gd name="T38" fmla="*/ 2147483647 w 819"/>
              <a:gd name="T39" fmla="*/ 2147483647 h 819"/>
              <a:gd name="T40" fmla="*/ 2147483647 w 819"/>
              <a:gd name="T41" fmla="*/ 2147483647 h 819"/>
              <a:gd name="T42" fmla="*/ 2147483647 w 819"/>
              <a:gd name="T43" fmla="*/ 2147483647 h 819"/>
              <a:gd name="T44" fmla="*/ 2147483647 w 819"/>
              <a:gd name="T45" fmla="*/ 2147483647 h 819"/>
              <a:gd name="T46" fmla="*/ 2147483647 w 819"/>
              <a:gd name="T47" fmla="*/ 2147483647 h 819"/>
              <a:gd name="T48" fmla="*/ 2147483647 w 819"/>
              <a:gd name="T49" fmla="*/ 2147483647 h 819"/>
              <a:gd name="T50" fmla="*/ 2147483647 w 819"/>
              <a:gd name="T51" fmla="*/ 2147483647 h 819"/>
              <a:gd name="T52" fmla="*/ 2147483647 w 819"/>
              <a:gd name="T53" fmla="*/ 2147483647 h 819"/>
              <a:gd name="T54" fmla="*/ 2147483647 w 819"/>
              <a:gd name="T55" fmla="*/ 2147483647 h 819"/>
              <a:gd name="T56" fmla="*/ 2147483647 w 819"/>
              <a:gd name="T57" fmla="*/ 2147483647 h 8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19" h="819">
                <a:moveTo>
                  <a:pt x="399" y="216"/>
                </a:moveTo>
                <a:cubicBezTo>
                  <a:pt x="465" y="216"/>
                  <a:pt x="480" y="200"/>
                  <a:pt x="472" y="181"/>
                </a:cubicBezTo>
                <a:cubicBezTo>
                  <a:pt x="455" y="144"/>
                  <a:pt x="425" y="139"/>
                  <a:pt x="433" y="88"/>
                </a:cubicBezTo>
                <a:cubicBezTo>
                  <a:pt x="447" y="0"/>
                  <a:pt x="588" y="0"/>
                  <a:pt x="601" y="88"/>
                </a:cubicBezTo>
                <a:cubicBezTo>
                  <a:pt x="609" y="139"/>
                  <a:pt x="580" y="144"/>
                  <a:pt x="563" y="181"/>
                </a:cubicBezTo>
                <a:cubicBezTo>
                  <a:pt x="554" y="200"/>
                  <a:pt x="570" y="216"/>
                  <a:pt x="636" y="216"/>
                </a:cubicBezTo>
                <a:cubicBezTo>
                  <a:pt x="819" y="216"/>
                  <a:pt x="819" y="216"/>
                  <a:pt x="819" y="216"/>
                </a:cubicBezTo>
                <a:cubicBezTo>
                  <a:pt x="819" y="399"/>
                  <a:pt x="819" y="399"/>
                  <a:pt x="819" y="399"/>
                </a:cubicBezTo>
                <a:cubicBezTo>
                  <a:pt x="819" y="465"/>
                  <a:pt x="803" y="481"/>
                  <a:pt x="784" y="472"/>
                </a:cubicBezTo>
                <a:cubicBezTo>
                  <a:pt x="747" y="455"/>
                  <a:pt x="742" y="426"/>
                  <a:pt x="691" y="434"/>
                </a:cubicBezTo>
                <a:cubicBezTo>
                  <a:pt x="603" y="447"/>
                  <a:pt x="603" y="588"/>
                  <a:pt x="691" y="602"/>
                </a:cubicBezTo>
                <a:cubicBezTo>
                  <a:pt x="742" y="610"/>
                  <a:pt x="747" y="580"/>
                  <a:pt x="784" y="563"/>
                </a:cubicBezTo>
                <a:cubicBezTo>
                  <a:pt x="803" y="555"/>
                  <a:pt x="819" y="570"/>
                  <a:pt x="819" y="636"/>
                </a:cubicBezTo>
                <a:cubicBezTo>
                  <a:pt x="819" y="819"/>
                  <a:pt x="819" y="819"/>
                  <a:pt x="819" y="819"/>
                </a:cubicBezTo>
                <a:cubicBezTo>
                  <a:pt x="636" y="819"/>
                  <a:pt x="636" y="819"/>
                  <a:pt x="636" y="819"/>
                </a:cubicBezTo>
                <a:cubicBezTo>
                  <a:pt x="570" y="819"/>
                  <a:pt x="554" y="803"/>
                  <a:pt x="563" y="784"/>
                </a:cubicBezTo>
                <a:cubicBezTo>
                  <a:pt x="580" y="747"/>
                  <a:pt x="609" y="743"/>
                  <a:pt x="601" y="691"/>
                </a:cubicBezTo>
                <a:cubicBezTo>
                  <a:pt x="588" y="603"/>
                  <a:pt x="447" y="603"/>
                  <a:pt x="433" y="691"/>
                </a:cubicBezTo>
                <a:cubicBezTo>
                  <a:pt x="425" y="743"/>
                  <a:pt x="455" y="747"/>
                  <a:pt x="472" y="784"/>
                </a:cubicBezTo>
                <a:cubicBezTo>
                  <a:pt x="480" y="803"/>
                  <a:pt x="465" y="819"/>
                  <a:pt x="399" y="819"/>
                </a:cubicBezTo>
                <a:cubicBezTo>
                  <a:pt x="216" y="819"/>
                  <a:pt x="216" y="819"/>
                  <a:pt x="216" y="819"/>
                </a:cubicBezTo>
                <a:cubicBezTo>
                  <a:pt x="216" y="636"/>
                  <a:pt x="216" y="636"/>
                  <a:pt x="216" y="636"/>
                </a:cubicBezTo>
                <a:cubicBezTo>
                  <a:pt x="216" y="570"/>
                  <a:pt x="200" y="555"/>
                  <a:pt x="180" y="563"/>
                </a:cubicBezTo>
                <a:cubicBezTo>
                  <a:pt x="144" y="580"/>
                  <a:pt x="139" y="610"/>
                  <a:pt x="88" y="602"/>
                </a:cubicBezTo>
                <a:cubicBezTo>
                  <a:pt x="0" y="588"/>
                  <a:pt x="0" y="447"/>
                  <a:pt x="88" y="434"/>
                </a:cubicBezTo>
                <a:cubicBezTo>
                  <a:pt x="139" y="426"/>
                  <a:pt x="144" y="455"/>
                  <a:pt x="180" y="472"/>
                </a:cubicBezTo>
                <a:cubicBezTo>
                  <a:pt x="200" y="481"/>
                  <a:pt x="216" y="465"/>
                  <a:pt x="216" y="399"/>
                </a:cubicBezTo>
                <a:cubicBezTo>
                  <a:pt x="216" y="216"/>
                  <a:pt x="216" y="216"/>
                  <a:pt x="216" y="216"/>
                </a:cubicBezTo>
                <a:lnTo>
                  <a:pt x="399" y="216"/>
                </a:lnTo>
                <a:close/>
              </a:path>
            </a:pathLst>
          </a:custGeom>
          <a:solidFill>
            <a:schemeClr val="tx2">
              <a:lumMod val="60000"/>
              <a:lumOff val="40000"/>
            </a:schemeClr>
          </a:solidFill>
          <a:ln w="19050" cmpd="sng">
            <a:solidFill>
              <a:srgbClr val="FFFFFF"/>
            </a:solidFill>
            <a:bevel/>
            <a:headEnd/>
            <a:tailEnd/>
          </a:ln>
        </p:spPr>
        <p:txBody>
          <a:bodyPr lIns="121682" tIns="60841" rIns="121682" bIns="60841"/>
          <a:lstStyle/>
          <a:p>
            <a:endParaRPr lang="zh-CN" altLang="en-US"/>
          </a:p>
        </p:txBody>
      </p:sp>
      <p:sp>
        <p:nvSpPr>
          <p:cNvPr id="20485" name="Freeform 76"/>
          <p:cNvSpPr>
            <a:spLocks/>
          </p:cNvSpPr>
          <p:nvPr/>
        </p:nvSpPr>
        <p:spPr bwMode="auto">
          <a:xfrm rot="1794316">
            <a:off x="5381130" y="3029108"/>
            <a:ext cx="2135188" cy="2132013"/>
          </a:xfrm>
          <a:custGeom>
            <a:avLst/>
            <a:gdLst>
              <a:gd name="T0" fmla="*/ 2147483647 w 819"/>
              <a:gd name="T1" fmla="*/ 2147483647 h 819"/>
              <a:gd name="T2" fmla="*/ 2147483647 w 819"/>
              <a:gd name="T3" fmla="*/ 2147483647 h 819"/>
              <a:gd name="T4" fmla="*/ 2147483647 w 819"/>
              <a:gd name="T5" fmla="*/ 2147483647 h 819"/>
              <a:gd name="T6" fmla="*/ 2147483647 w 819"/>
              <a:gd name="T7" fmla="*/ 2147483647 h 819"/>
              <a:gd name="T8" fmla="*/ 2147483647 w 819"/>
              <a:gd name="T9" fmla="*/ 2147483647 h 819"/>
              <a:gd name="T10" fmla="*/ 2147483647 w 819"/>
              <a:gd name="T11" fmla="*/ 2147483647 h 819"/>
              <a:gd name="T12" fmla="*/ 2147483647 w 819"/>
              <a:gd name="T13" fmla="*/ 2147483647 h 819"/>
              <a:gd name="T14" fmla="*/ 2147483647 w 819"/>
              <a:gd name="T15" fmla="*/ 2147483647 h 819"/>
              <a:gd name="T16" fmla="*/ 2147483647 w 819"/>
              <a:gd name="T17" fmla="*/ 2147483647 h 819"/>
              <a:gd name="T18" fmla="*/ 2147483647 w 819"/>
              <a:gd name="T19" fmla="*/ 2147483647 h 819"/>
              <a:gd name="T20" fmla="*/ 2147483647 w 819"/>
              <a:gd name="T21" fmla="*/ 2147483647 h 819"/>
              <a:gd name="T22" fmla="*/ 2147483647 w 819"/>
              <a:gd name="T23" fmla="*/ 2147483647 h 819"/>
              <a:gd name="T24" fmla="*/ 2147483647 w 819"/>
              <a:gd name="T25" fmla="*/ 2147483647 h 819"/>
              <a:gd name="T26" fmla="*/ 2147483647 w 819"/>
              <a:gd name="T27" fmla="*/ 0 h 819"/>
              <a:gd name="T28" fmla="*/ 2147483647 w 819"/>
              <a:gd name="T29" fmla="*/ 0 h 819"/>
              <a:gd name="T30" fmla="*/ 2147483647 w 819"/>
              <a:gd name="T31" fmla="*/ 2147483647 h 819"/>
              <a:gd name="T32" fmla="*/ 2147483647 w 819"/>
              <a:gd name="T33" fmla="*/ 2147483647 h 819"/>
              <a:gd name="T34" fmla="*/ 2147483647 w 819"/>
              <a:gd name="T35" fmla="*/ 2147483647 h 819"/>
              <a:gd name="T36" fmla="*/ 2147483647 w 819"/>
              <a:gd name="T37" fmla="*/ 2147483647 h 819"/>
              <a:gd name="T38" fmla="*/ 2147483647 w 819"/>
              <a:gd name="T39" fmla="*/ 0 h 819"/>
              <a:gd name="T40" fmla="*/ 0 w 819"/>
              <a:gd name="T41" fmla="*/ 0 h 819"/>
              <a:gd name="T42" fmla="*/ 0 w 819"/>
              <a:gd name="T43" fmla="*/ 2147483647 h 819"/>
              <a:gd name="T44" fmla="*/ 2147483647 w 819"/>
              <a:gd name="T45" fmla="*/ 2147483647 h 819"/>
              <a:gd name="T46" fmla="*/ 2147483647 w 819"/>
              <a:gd name="T47" fmla="*/ 2147483647 h 819"/>
              <a:gd name="T48" fmla="*/ 2147483647 w 819"/>
              <a:gd name="T49" fmla="*/ 2147483647 h 819"/>
              <a:gd name="T50" fmla="*/ 2147483647 w 819"/>
              <a:gd name="T51" fmla="*/ 2147483647 h 819"/>
              <a:gd name="T52" fmla="*/ 0 w 819"/>
              <a:gd name="T53" fmla="*/ 2147483647 h 819"/>
              <a:gd name="T54" fmla="*/ 0 w 819"/>
              <a:gd name="T55" fmla="*/ 2147483647 h 819"/>
              <a:gd name="T56" fmla="*/ 2147483647 w 819"/>
              <a:gd name="T57" fmla="*/ 2147483647 h 8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tx2">
              <a:lumMod val="60000"/>
              <a:lumOff val="40000"/>
            </a:schemeClr>
          </a:solidFill>
          <a:ln w="19050" cmpd="sng">
            <a:solidFill>
              <a:srgbClr val="FFFFFF"/>
            </a:solidFill>
            <a:bevel/>
            <a:headEnd/>
            <a:tailEnd/>
          </a:ln>
        </p:spPr>
        <p:txBody>
          <a:bodyPr lIns="121682" tIns="60841" rIns="121682" bIns="60841"/>
          <a:lstStyle/>
          <a:p>
            <a:endParaRPr lang="zh-CN" altLang="en-US"/>
          </a:p>
        </p:txBody>
      </p:sp>
      <p:sp>
        <p:nvSpPr>
          <p:cNvPr id="20486" name="Freeform 77"/>
          <p:cNvSpPr>
            <a:spLocks/>
          </p:cNvSpPr>
          <p:nvPr/>
        </p:nvSpPr>
        <p:spPr bwMode="auto">
          <a:xfrm rot="1794316">
            <a:off x="4300043" y="1757521"/>
            <a:ext cx="2135187" cy="2132012"/>
          </a:xfrm>
          <a:custGeom>
            <a:avLst/>
            <a:gdLst>
              <a:gd name="T0" fmla="*/ 2147483647 w 819"/>
              <a:gd name="T1" fmla="*/ 2147483647 h 819"/>
              <a:gd name="T2" fmla="*/ 2147483647 w 819"/>
              <a:gd name="T3" fmla="*/ 2147483647 h 819"/>
              <a:gd name="T4" fmla="*/ 2147483647 w 819"/>
              <a:gd name="T5" fmla="*/ 2147483647 h 819"/>
              <a:gd name="T6" fmla="*/ 2147483647 w 819"/>
              <a:gd name="T7" fmla="*/ 2147483647 h 819"/>
              <a:gd name="T8" fmla="*/ 2147483647 w 819"/>
              <a:gd name="T9" fmla="*/ 2147483647 h 819"/>
              <a:gd name="T10" fmla="*/ 2147483647 w 819"/>
              <a:gd name="T11" fmla="*/ 2147483647 h 819"/>
              <a:gd name="T12" fmla="*/ 2147483647 w 819"/>
              <a:gd name="T13" fmla="*/ 2147483647 h 819"/>
              <a:gd name="T14" fmla="*/ 2147483647 w 819"/>
              <a:gd name="T15" fmla="*/ 2147483647 h 819"/>
              <a:gd name="T16" fmla="*/ 2147483647 w 819"/>
              <a:gd name="T17" fmla="*/ 2147483647 h 819"/>
              <a:gd name="T18" fmla="*/ 2147483647 w 819"/>
              <a:gd name="T19" fmla="*/ 2147483647 h 819"/>
              <a:gd name="T20" fmla="*/ 2147483647 w 819"/>
              <a:gd name="T21" fmla="*/ 2147483647 h 819"/>
              <a:gd name="T22" fmla="*/ 2147483647 w 819"/>
              <a:gd name="T23" fmla="*/ 2147483647 h 819"/>
              <a:gd name="T24" fmla="*/ 2147483647 w 819"/>
              <a:gd name="T25" fmla="*/ 2147483647 h 819"/>
              <a:gd name="T26" fmla="*/ 2147483647 w 819"/>
              <a:gd name="T27" fmla="*/ 2147483647 h 819"/>
              <a:gd name="T28" fmla="*/ 2147483647 w 819"/>
              <a:gd name="T29" fmla="*/ 2147483647 h 819"/>
              <a:gd name="T30" fmla="*/ 2147483647 w 819"/>
              <a:gd name="T31" fmla="*/ 2147483647 h 819"/>
              <a:gd name="T32" fmla="*/ 2147483647 w 819"/>
              <a:gd name="T33" fmla="*/ 2147483647 h 819"/>
              <a:gd name="T34" fmla="*/ 2147483647 w 819"/>
              <a:gd name="T35" fmla="*/ 2147483647 h 819"/>
              <a:gd name="T36" fmla="*/ 2147483647 w 819"/>
              <a:gd name="T37" fmla="*/ 2147483647 h 819"/>
              <a:gd name="T38" fmla="*/ 2147483647 w 819"/>
              <a:gd name="T39" fmla="*/ 2147483647 h 819"/>
              <a:gd name="T40" fmla="*/ 0 w 819"/>
              <a:gd name="T41" fmla="*/ 2147483647 h 819"/>
              <a:gd name="T42" fmla="*/ 0 w 819"/>
              <a:gd name="T43" fmla="*/ 2147483647 h 819"/>
              <a:gd name="T44" fmla="*/ 2147483647 w 819"/>
              <a:gd name="T45" fmla="*/ 2147483647 h 819"/>
              <a:gd name="T46" fmla="*/ 2147483647 w 819"/>
              <a:gd name="T47" fmla="*/ 2147483647 h 819"/>
              <a:gd name="T48" fmla="*/ 2147483647 w 819"/>
              <a:gd name="T49" fmla="*/ 2147483647 h 819"/>
              <a:gd name="T50" fmla="*/ 2147483647 w 819"/>
              <a:gd name="T51" fmla="*/ 2147483647 h 819"/>
              <a:gd name="T52" fmla="*/ 0 w 819"/>
              <a:gd name="T53" fmla="*/ 2147483647 h 819"/>
              <a:gd name="T54" fmla="*/ 0 w 819"/>
              <a:gd name="T55" fmla="*/ 2147483647 h 819"/>
              <a:gd name="T56" fmla="*/ 2147483647 w 819"/>
              <a:gd name="T57" fmla="*/ 2147483647 h 8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tx2"/>
          </a:solidFill>
          <a:ln w="19050" cmpd="sng">
            <a:solidFill>
              <a:srgbClr val="FFFFFF"/>
            </a:solidFill>
            <a:bevel/>
            <a:headEnd/>
            <a:tailEnd/>
          </a:ln>
        </p:spPr>
        <p:txBody>
          <a:bodyPr lIns="121682" tIns="60841" rIns="121682" bIns="60841"/>
          <a:lstStyle/>
          <a:p>
            <a:endParaRPr lang="zh-CN" altLang="en-US"/>
          </a:p>
        </p:txBody>
      </p:sp>
      <p:sp>
        <p:nvSpPr>
          <p:cNvPr id="20488" name="Text Placeholder 3"/>
          <p:cNvSpPr txBox="1">
            <a:spLocks noChangeArrowheads="1"/>
          </p:cNvSpPr>
          <p:nvPr/>
        </p:nvSpPr>
        <p:spPr bwMode="auto">
          <a:xfrm>
            <a:off x="4942980" y="2663983"/>
            <a:ext cx="4556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3100" b="1" dirty="0">
                <a:solidFill>
                  <a:srgbClr val="FFFFFF"/>
                </a:solidFill>
                <a:latin typeface="Arial" pitchFamily="34" charset="0"/>
                <a:ea typeface="微软雅黑" pitchFamily="34" charset="-122"/>
                <a:sym typeface="Arial" pitchFamily="34" charset="0"/>
              </a:rPr>
              <a:t>01</a:t>
            </a:r>
          </a:p>
        </p:txBody>
      </p:sp>
      <p:sp>
        <p:nvSpPr>
          <p:cNvPr id="20489" name="Text Placeholder 3"/>
          <p:cNvSpPr txBox="1">
            <a:spLocks noChangeArrowheads="1"/>
          </p:cNvSpPr>
          <p:nvPr/>
        </p:nvSpPr>
        <p:spPr bwMode="auto">
          <a:xfrm>
            <a:off x="3960318" y="3899058"/>
            <a:ext cx="45561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3100" b="1">
                <a:solidFill>
                  <a:srgbClr val="FFFFFF"/>
                </a:solidFill>
                <a:latin typeface="Arial" pitchFamily="34" charset="0"/>
                <a:ea typeface="微软雅黑" pitchFamily="34" charset="-122"/>
                <a:sym typeface="Arial" pitchFamily="34" charset="0"/>
              </a:rPr>
              <a:t>03</a:t>
            </a:r>
          </a:p>
        </p:txBody>
      </p:sp>
      <p:sp>
        <p:nvSpPr>
          <p:cNvPr id="20491" name="Text Placeholder 3"/>
          <p:cNvSpPr txBox="1">
            <a:spLocks noChangeArrowheads="1"/>
          </p:cNvSpPr>
          <p:nvPr/>
        </p:nvSpPr>
        <p:spPr bwMode="auto">
          <a:xfrm>
            <a:off x="6090743" y="3594258"/>
            <a:ext cx="45561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en-US" altLang="zh-CN" sz="3100" b="1" dirty="0">
                <a:solidFill>
                  <a:srgbClr val="FFFFFF"/>
                </a:solidFill>
                <a:latin typeface="Arial" pitchFamily="34" charset="0"/>
                <a:ea typeface="微软雅黑" pitchFamily="34" charset="-122"/>
                <a:sym typeface="Arial" pitchFamily="34" charset="0"/>
              </a:rPr>
              <a:t>02</a:t>
            </a:r>
          </a:p>
        </p:txBody>
      </p:sp>
      <p:sp>
        <p:nvSpPr>
          <p:cNvPr id="20493" name="TextBox 13"/>
          <p:cNvSpPr txBox="1">
            <a:spLocks noChangeArrowheads="1"/>
          </p:cNvSpPr>
          <p:nvPr/>
        </p:nvSpPr>
        <p:spPr bwMode="auto">
          <a:xfrm>
            <a:off x="1189037" y="2830539"/>
            <a:ext cx="1954212" cy="1074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120000"/>
              </a:lnSpc>
              <a:spcBef>
                <a:spcPct val="20000"/>
              </a:spcBef>
            </a:pPr>
            <a:r>
              <a:rPr lang="zh-CN" altLang="en-US" sz="2000" dirty="0">
                <a:solidFill>
                  <a:srgbClr val="445469"/>
                </a:solidFill>
                <a:latin typeface="Arial" pitchFamily="34" charset="0"/>
                <a:ea typeface="微软雅黑" pitchFamily="34" charset="-122"/>
                <a:sym typeface="Arial" pitchFamily="34" charset="0"/>
              </a:rPr>
              <a:t>基于评分维度表，由项目负责人和同事评分</a:t>
            </a:r>
            <a:endParaRPr lang="en-US" sz="2000" dirty="0">
              <a:solidFill>
                <a:srgbClr val="445469"/>
              </a:solidFill>
              <a:latin typeface="Arial" pitchFamily="34" charset="0"/>
              <a:ea typeface="微软雅黑" pitchFamily="34" charset="-122"/>
              <a:sym typeface="Arial" pitchFamily="34" charset="0"/>
            </a:endParaRPr>
          </a:p>
        </p:txBody>
      </p:sp>
      <p:sp>
        <p:nvSpPr>
          <p:cNvPr id="20494" name="TextBox 13"/>
          <p:cNvSpPr txBox="1">
            <a:spLocks noChangeArrowheads="1"/>
          </p:cNvSpPr>
          <p:nvPr/>
        </p:nvSpPr>
        <p:spPr bwMode="auto">
          <a:xfrm>
            <a:off x="6871793" y="1000791"/>
            <a:ext cx="4228802" cy="156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342900" indent="-342900" eaLnBrk="1" hangingPunct="1">
              <a:lnSpc>
                <a:spcPct val="120000"/>
              </a:lnSpc>
              <a:spcBef>
                <a:spcPct val="20000"/>
              </a:spcBef>
              <a:buFont typeface="Arial" panose="020B0604020202020204" pitchFamily="34" charset="0"/>
              <a:buChar char="•"/>
            </a:pPr>
            <a:r>
              <a:rPr lang="zh-CN" altLang="en-US" sz="2000" dirty="0">
                <a:solidFill>
                  <a:srgbClr val="445469"/>
                </a:solidFill>
                <a:latin typeface="Arial" pitchFamily="34" charset="0"/>
                <a:ea typeface="微软雅黑" pitchFamily="34" charset="-122"/>
                <a:sym typeface="Arial" pitchFamily="34" charset="0"/>
              </a:rPr>
              <a:t>高层管理人员排序重要性，自动生成项目检查点权重</a:t>
            </a:r>
            <a:endParaRPr lang="en-US" altLang="zh-CN" sz="2000" dirty="0">
              <a:solidFill>
                <a:srgbClr val="445469"/>
              </a:solidFill>
              <a:latin typeface="Arial" pitchFamily="34" charset="0"/>
              <a:ea typeface="微软雅黑" pitchFamily="34" charset="-122"/>
              <a:sym typeface="Arial" pitchFamily="34" charset="0"/>
            </a:endParaRPr>
          </a:p>
          <a:p>
            <a:pPr marL="342900" indent="-342900" eaLnBrk="1" hangingPunct="1">
              <a:lnSpc>
                <a:spcPct val="120000"/>
              </a:lnSpc>
              <a:spcBef>
                <a:spcPct val="20000"/>
              </a:spcBef>
              <a:buFont typeface="Arial" panose="020B0604020202020204" pitchFamily="34" charset="0"/>
              <a:buChar char="•"/>
            </a:pPr>
            <a:r>
              <a:rPr lang="zh-CN" altLang="en-US" sz="2000" dirty="0">
                <a:solidFill>
                  <a:srgbClr val="445469"/>
                </a:solidFill>
                <a:latin typeface="Arial" pitchFamily="34" charset="0"/>
                <a:ea typeface="微软雅黑" pitchFamily="34" charset="-122"/>
                <a:sym typeface="Arial" pitchFamily="34" charset="0"/>
              </a:rPr>
              <a:t>设置检查点通过时效的奖励与乘法</a:t>
            </a:r>
            <a:endParaRPr lang="en-US" altLang="zh-CN" sz="2000" dirty="0">
              <a:solidFill>
                <a:srgbClr val="445469"/>
              </a:solidFill>
              <a:latin typeface="Arial" pitchFamily="34" charset="0"/>
              <a:ea typeface="微软雅黑" pitchFamily="34" charset="-122"/>
              <a:sym typeface="Arial" pitchFamily="34" charset="0"/>
            </a:endParaRPr>
          </a:p>
          <a:p>
            <a:pPr marL="342900" indent="-342900" eaLnBrk="1" hangingPunct="1">
              <a:lnSpc>
                <a:spcPct val="120000"/>
              </a:lnSpc>
              <a:spcBef>
                <a:spcPct val="20000"/>
              </a:spcBef>
              <a:buFont typeface="Arial" panose="020B0604020202020204" pitchFamily="34" charset="0"/>
              <a:buChar char="•"/>
            </a:pPr>
            <a:r>
              <a:rPr lang="zh-CN" altLang="en-US" sz="2000" dirty="0">
                <a:solidFill>
                  <a:srgbClr val="445469"/>
                </a:solidFill>
                <a:latin typeface="Arial" pitchFamily="34" charset="0"/>
                <a:ea typeface="微软雅黑" pitchFamily="34" charset="-122"/>
                <a:sym typeface="Arial" pitchFamily="34" charset="0"/>
              </a:rPr>
              <a:t>依据</a:t>
            </a:r>
            <a:r>
              <a:rPr lang="en-US" altLang="zh-CN" sz="2000" dirty="0">
                <a:solidFill>
                  <a:srgbClr val="445469"/>
                </a:solidFill>
                <a:latin typeface="Arial" pitchFamily="34" charset="0"/>
                <a:ea typeface="微软雅黑" pitchFamily="34" charset="-122"/>
                <a:sym typeface="Arial" pitchFamily="34" charset="0"/>
              </a:rPr>
              <a:t>SOP</a:t>
            </a:r>
            <a:r>
              <a:rPr lang="zh-CN" altLang="en-US" sz="2000" dirty="0">
                <a:solidFill>
                  <a:srgbClr val="445469"/>
                </a:solidFill>
                <a:latin typeface="Arial" pitchFamily="34" charset="0"/>
                <a:ea typeface="微软雅黑" pitchFamily="34" charset="-122"/>
                <a:sym typeface="Arial" pitchFamily="34" charset="0"/>
              </a:rPr>
              <a:t>检查点通过程度打分</a:t>
            </a:r>
            <a:endParaRPr lang="en-US" sz="2000" dirty="0">
              <a:solidFill>
                <a:srgbClr val="445469"/>
              </a:solidFill>
              <a:latin typeface="Arial" pitchFamily="34" charset="0"/>
              <a:ea typeface="微软雅黑" pitchFamily="34" charset="-122"/>
              <a:sym typeface="Arial" pitchFamily="34" charset="0"/>
            </a:endParaRPr>
          </a:p>
        </p:txBody>
      </p:sp>
      <p:sp>
        <p:nvSpPr>
          <p:cNvPr id="20495" name="TextBox 13"/>
          <p:cNvSpPr txBox="1">
            <a:spLocks noChangeArrowheads="1"/>
          </p:cNvSpPr>
          <p:nvPr/>
        </p:nvSpPr>
        <p:spPr bwMode="auto">
          <a:xfrm>
            <a:off x="7904268" y="4275657"/>
            <a:ext cx="2580851" cy="70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120000"/>
              </a:lnSpc>
              <a:spcBef>
                <a:spcPct val="20000"/>
              </a:spcBef>
            </a:pPr>
            <a:r>
              <a:rPr lang="zh-CN" altLang="en-US" sz="2000" dirty="0">
                <a:solidFill>
                  <a:srgbClr val="445469"/>
                </a:solidFill>
                <a:latin typeface="Arial" pitchFamily="34" charset="0"/>
                <a:ea typeface="微软雅黑" pitchFamily="34" charset="-122"/>
                <a:sym typeface="Arial" pitchFamily="34" charset="0"/>
              </a:rPr>
              <a:t>活跃度等基于非结构化数据的评估</a:t>
            </a:r>
            <a:endParaRPr lang="en-US" sz="2000" dirty="0">
              <a:solidFill>
                <a:srgbClr val="445469"/>
              </a:solidFill>
              <a:latin typeface="Arial" pitchFamily="34" charset="0"/>
              <a:ea typeface="微软雅黑" pitchFamily="34" charset="-122"/>
              <a:sym typeface="Arial" pitchFamily="34" charset="0"/>
            </a:endParaRPr>
          </a:p>
        </p:txBody>
      </p:sp>
      <p:sp>
        <p:nvSpPr>
          <p:cNvPr id="20496" name="TextBox 13"/>
          <p:cNvSpPr txBox="1">
            <a:spLocks noChangeArrowheads="1"/>
          </p:cNvSpPr>
          <p:nvPr/>
        </p:nvSpPr>
        <p:spPr bwMode="auto">
          <a:xfrm>
            <a:off x="1190625" y="2339063"/>
            <a:ext cx="19542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他人评价</a:t>
            </a:r>
            <a:endParaRPr lang="en-US" sz="2400" b="1" dirty="0">
              <a:solidFill>
                <a:srgbClr val="445469"/>
              </a:solidFill>
              <a:latin typeface="Arial" pitchFamily="34" charset="0"/>
              <a:ea typeface="微软雅黑" pitchFamily="34" charset="-122"/>
              <a:sym typeface="Arial" pitchFamily="34" charset="0"/>
            </a:endParaRPr>
          </a:p>
        </p:txBody>
      </p:sp>
      <p:sp>
        <p:nvSpPr>
          <p:cNvPr id="20498" name="TextBox 13"/>
          <p:cNvSpPr txBox="1">
            <a:spLocks noChangeArrowheads="1"/>
          </p:cNvSpPr>
          <p:nvPr/>
        </p:nvSpPr>
        <p:spPr bwMode="auto">
          <a:xfrm>
            <a:off x="7904269" y="3774995"/>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2400" b="1" dirty="0">
                <a:solidFill>
                  <a:srgbClr val="445469"/>
                </a:solidFill>
                <a:latin typeface="Arial" pitchFamily="34" charset="0"/>
                <a:ea typeface="微软雅黑" pitchFamily="34" charset="-122"/>
                <a:sym typeface="Arial" pitchFamily="34" charset="0"/>
              </a:rPr>
              <a:t>AI</a:t>
            </a:r>
            <a:r>
              <a:rPr lang="zh-CN" altLang="en-US" sz="2400" b="1" dirty="0">
                <a:solidFill>
                  <a:srgbClr val="445469"/>
                </a:solidFill>
                <a:latin typeface="Arial" pitchFamily="34" charset="0"/>
                <a:ea typeface="微软雅黑" pitchFamily="34" charset="-122"/>
                <a:sym typeface="Arial" pitchFamily="34" charset="0"/>
              </a:rPr>
              <a:t>辅助评价</a:t>
            </a:r>
            <a:endParaRPr lang="en-US" sz="2400" b="1" dirty="0">
              <a:solidFill>
                <a:srgbClr val="445469"/>
              </a:solidFill>
              <a:latin typeface="Arial" pitchFamily="34" charset="0"/>
              <a:ea typeface="微软雅黑" pitchFamily="34" charset="-122"/>
              <a:sym typeface="Arial" pitchFamily="34" charset="0"/>
            </a:endParaRPr>
          </a:p>
        </p:txBody>
      </p:sp>
      <p:sp>
        <p:nvSpPr>
          <p:cNvPr id="20499" name="TextBox 13"/>
          <p:cNvSpPr txBox="1">
            <a:spLocks noChangeArrowheads="1"/>
          </p:cNvSpPr>
          <p:nvPr/>
        </p:nvSpPr>
        <p:spPr bwMode="auto">
          <a:xfrm>
            <a:off x="5352554" y="999167"/>
            <a:ext cx="1952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系统评价</a:t>
            </a:r>
            <a:endParaRPr lang="en-US" sz="2400" b="1" dirty="0">
              <a:solidFill>
                <a:srgbClr val="445469"/>
              </a:solidFill>
              <a:latin typeface="Arial" pitchFamily="34" charset="0"/>
              <a:ea typeface="微软雅黑" pitchFamily="34" charset="-122"/>
              <a:sym typeface="Arial" pitchFamily="34" charset="0"/>
            </a:endParaRPr>
          </a:p>
        </p:txBody>
      </p:sp>
      <p:sp>
        <p:nvSpPr>
          <p:cNvPr id="20" name="文本框 10"/>
          <p:cNvSpPr txBox="1">
            <a:spLocks noChangeArrowheads="1"/>
          </p:cNvSpPr>
          <p:nvPr/>
        </p:nvSpPr>
        <p:spPr bwMode="auto">
          <a:xfrm>
            <a:off x="174625" y="220663"/>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近似实际贡献</a:t>
            </a:r>
          </a:p>
        </p:txBody>
      </p:sp>
      <p:sp>
        <p:nvSpPr>
          <p:cNvPr id="21"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22" name="TextBox 13">
            <a:extLst>
              <a:ext uri="{FF2B5EF4-FFF2-40B4-BE49-F238E27FC236}">
                <a16:creationId xmlns:a16="http://schemas.microsoft.com/office/drawing/2014/main" id="{E5DD44BD-A7D5-483F-8C42-5F47F0F3E077}"/>
              </a:ext>
            </a:extLst>
          </p:cNvPr>
          <p:cNvSpPr txBox="1">
            <a:spLocks noChangeArrowheads="1"/>
          </p:cNvSpPr>
          <p:nvPr/>
        </p:nvSpPr>
        <p:spPr bwMode="auto">
          <a:xfrm>
            <a:off x="3562499" y="5769317"/>
            <a:ext cx="3981153" cy="37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120000"/>
              </a:lnSpc>
              <a:spcBef>
                <a:spcPct val="20000"/>
              </a:spcBef>
            </a:pPr>
            <a:r>
              <a:rPr lang="zh-CN" altLang="en-US" sz="2200" dirty="0">
                <a:solidFill>
                  <a:srgbClr val="445469"/>
                </a:solidFill>
                <a:latin typeface="Arial" pitchFamily="34" charset="0"/>
                <a:ea typeface="微软雅黑" pitchFamily="34" charset="-122"/>
                <a:sym typeface="Arial" pitchFamily="34" charset="0"/>
              </a:rPr>
              <a:t>加权归一化得到员工贡献度得分</a:t>
            </a:r>
            <a:endParaRPr lang="en-US" sz="2200" dirty="0">
              <a:solidFill>
                <a:srgbClr val="445469"/>
              </a:solidFill>
              <a:latin typeface="Arial" pitchFamily="34" charset="0"/>
              <a:ea typeface="微软雅黑" pitchFamily="34" charset="-122"/>
              <a:sym typeface="Arial" pitchFamily="34" charset="0"/>
            </a:endParaRPr>
          </a:p>
        </p:txBody>
      </p:sp>
    </p:spTree>
    <p:extLst>
      <p:ext uri="{BB962C8B-B14F-4D97-AF65-F5344CB8AC3E}">
        <p14:creationId xmlns:p14="http://schemas.microsoft.com/office/powerpoint/2010/main" val="2169753271"/>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4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4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4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49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animBg="1"/>
      <p:bldP spid="20486" grpId="0" animBg="1"/>
      <p:bldP spid="20488" grpId="0"/>
      <p:bldP spid="20489" grpId="0"/>
      <p:bldP spid="20491" grpId="0"/>
      <p:bldP spid="20493" grpId="0"/>
      <p:bldP spid="20494" grpId="0"/>
      <p:bldP spid="20495" grpId="0"/>
      <p:bldP spid="20496" grpId="0"/>
      <p:bldP spid="20498" grpId="0"/>
      <p:bldP spid="2049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9850211">
            <a:off x="3663088" y="1767604"/>
            <a:ext cx="2446341" cy="1112696"/>
            <a:chOff x="7758113" y="2441575"/>
            <a:chExt cx="2935287" cy="1335088"/>
          </a:xfrm>
        </p:grpSpPr>
        <p:sp>
          <p:nvSpPr>
            <p:cNvPr id="17413" name="오른쪽 화살표 218"/>
            <p:cNvSpPr>
              <a:spLocks noChangeArrowheads="1"/>
            </p:cNvSpPr>
            <p:nvPr/>
          </p:nvSpPr>
          <p:spPr bwMode="auto">
            <a:xfrm flipH="1">
              <a:off x="7758113" y="2509838"/>
              <a:ext cx="1893887" cy="1266825"/>
            </a:xfrm>
            <a:prstGeom prst="rightArrow">
              <a:avLst>
                <a:gd name="adj1" fmla="val 55935"/>
                <a:gd name="adj2" fmla="val 50068"/>
              </a:avLst>
            </a:prstGeom>
            <a:solidFill>
              <a:schemeClr val="tx2">
                <a:lumMod val="60000"/>
                <a:lumOff val="40000"/>
              </a:schemeClr>
            </a:solidFill>
            <a:ln>
              <a:noFill/>
            </a:ln>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sp>
          <p:nvSpPr>
            <p:cNvPr id="17414" name="타원 219"/>
            <p:cNvSpPr>
              <a:spLocks noChangeArrowheads="1"/>
            </p:cNvSpPr>
            <p:nvPr/>
          </p:nvSpPr>
          <p:spPr bwMode="auto">
            <a:xfrm>
              <a:off x="9420225" y="2441575"/>
              <a:ext cx="1273175" cy="1274763"/>
            </a:xfrm>
            <a:prstGeom prst="ellipse">
              <a:avLst/>
            </a:prstGeom>
            <a:solidFill>
              <a:schemeClr val="tx2">
                <a:lumMod val="60000"/>
                <a:lumOff val="40000"/>
              </a:schemeClr>
            </a:solidFill>
            <a:ln>
              <a:noFill/>
            </a:ln>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grpSp>
      <p:sp>
        <p:nvSpPr>
          <p:cNvPr id="17415" name="막힌 원호 127"/>
          <p:cNvSpPr>
            <a:spLocks/>
          </p:cNvSpPr>
          <p:nvPr/>
        </p:nvSpPr>
        <p:spPr bwMode="auto">
          <a:xfrm rot="-5400000">
            <a:off x="1555749" y="2466438"/>
            <a:ext cx="2370137" cy="2368550"/>
          </a:xfrm>
          <a:custGeom>
            <a:avLst/>
            <a:gdLst>
              <a:gd name="T0" fmla="*/ 0 w 2369150"/>
              <a:gd name="T1" fmla="*/ 1183371 h 2369152"/>
              <a:gd name="T2" fmla="*/ 0 w 2369150"/>
              <a:gd name="T3" fmla="*/ 1183371 h 2369152"/>
              <a:gd name="T4" fmla="*/ 1186551 w 2369150"/>
              <a:gd name="T5" fmla="*/ 0 h 2369152"/>
              <a:gd name="T6" fmla="*/ 2373099 w 2369150"/>
              <a:gd name="T7" fmla="*/ 1183370 h 2369152"/>
              <a:gd name="T8" fmla="*/ 1913265 w 2369150"/>
              <a:gd name="T9" fmla="*/ 1183370 h 2369152"/>
              <a:gd name="T10" fmla="*/ 1913264 w 2369150"/>
              <a:gd name="T11" fmla="*/ 1183370 h 2369152"/>
              <a:gd name="T12" fmla="*/ 1186551 w 2369150"/>
              <a:gd name="T13" fmla="*/ 458602 h 2369152"/>
              <a:gd name="T14" fmla="*/ 459834 w 2369150"/>
              <a:gd name="T15" fmla="*/ 1183371 h 2369152"/>
              <a:gd name="T16" fmla="*/ 0 w 2369150"/>
              <a:gd name="T17" fmla="*/ 1183371 h 23691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69150"/>
              <a:gd name="T28" fmla="*/ 0 h 2369152"/>
              <a:gd name="T29" fmla="*/ 2369150 w 2369150"/>
              <a:gd name="T30" fmla="*/ 1184575 h 23691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69150" h="2369152">
                <a:moveTo>
                  <a:pt x="0" y="1184575"/>
                </a:moveTo>
                <a:lnTo>
                  <a:pt x="0" y="1184575"/>
                </a:lnTo>
                <a:cubicBezTo>
                  <a:pt x="0" y="530352"/>
                  <a:pt x="530352" y="0"/>
                  <a:pt x="1184575" y="0"/>
                </a:cubicBezTo>
                <a:cubicBezTo>
                  <a:pt x="1838796" y="0"/>
                  <a:pt x="2369148" y="530351"/>
                  <a:pt x="2369149" y="1184574"/>
                </a:cubicBezTo>
                <a:lnTo>
                  <a:pt x="1910080" y="1184574"/>
                </a:lnTo>
                <a:lnTo>
                  <a:pt x="1910079" y="1184574"/>
                </a:lnTo>
                <a:cubicBezTo>
                  <a:pt x="1910078" y="783888"/>
                  <a:pt x="1585259" y="459070"/>
                  <a:pt x="1184575" y="459070"/>
                </a:cubicBezTo>
                <a:cubicBezTo>
                  <a:pt x="783890" y="459070"/>
                  <a:pt x="459070" y="783889"/>
                  <a:pt x="459070" y="1184575"/>
                </a:cubicBezTo>
                <a:lnTo>
                  <a:pt x="0" y="1184575"/>
                </a:lnTo>
                <a:close/>
              </a:path>
            </a:pathLst>
          </a:custGeom>
          <a:gradFill rotWithShape="1">
            <a:gsLst>
              <a:gs pos="0">
                <a:srgbClr val="FFFFFF">
                  <a:alpha val="45000"/>
                </a:srgbClr>
              </a:gs>
              <a:gs pos="50000">
                <a:srgbClr val="FFFFFF">
                  <a:alpha val="225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nvGrpSpPr>
          <p:cNvPr id="2" name="组合 1"/>
          <p:cNvGrpSpPr/>
          <p:nvPr/>
        </p:nvGrpSpPr>
        <p:grpSpPr>
          <a:xfrm rot="728589">
            <a:off x="3640003" y="3893010"/>
            <a:ext cx="2573337" cy="1114558"/>
            <a:chOff x="1624013" y="2505075"/>
            <a:chExt cx="2943225" cy="1274763"/>
          </a:xfrm>
        </p:grpSpPr>
        <p:sp>
          <p:nvSpPr>
            <p:cNvPr id="17412" name="오른쪽 화살표 216"/>
            <p:cNvSpPr>
              <a:spLocks noChangeArrowheads="1"/>
            </p:cNvSpPr>
            <p:nvPr/>
          </p:nvSpPr>
          <p:spPr bwMode="auto">
            <a:xfrm>
              <a:off x="2781300" y="2509838"/>
              <a:ext cx="1785938" cy="1266825"/>
            </a:xfrm>
            <a:prstGeom prst="rightArrow">
              <a:avLst>
                <a:gd name="adj1" fmla="val 55935"/>
                <a:gd name="adj2" fmla="val 50001"/>
              </a:avLst>
            </a:prstGeom>
            <a:solidFill>
              <a:schemeClr val="tx2"/>
            </a:solidFill>
            <a:ln>
              <a:noFill/>
            </a:ln>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sp>
          <p:nvSpPr>
            <p:cNvPr id="17416" name="타원 217"/>
            <p:cNvSpPr>
              <a:spLocks noChangeArrowheads="1"/>
            </p:cNvSpPr>
            <p:nvPr/>
          </p:nvSpPr>
          <p:spPr bwMode="auto">
            <a:xfrm>
              <a:off x="1624013" y="2505075"/>
              <a:ext cx="1273175" cy="1274763"/>
            </a:xfrm>
            <a:prstGeom prst="ellipse">
              <a:avLst/>
            </a:prstGeom>
            <a:solidFill>
              <a:schemeClr val="tx2"/>
            </a:solidFill>
            <a:ln>
              <a:noFill/>
            </a:ln>
          </p:spPr>
          <p:txBody>
            <a:bodyPr anchor="ctr"/>
            <a:lstStyle/>
            <a:p>
              <a:pPr algn="ctr" eaLnBrk="1" hangingPunct="1"/>
              <a:endParaRPr lang="ko-KR" altLang="en-US" dirty="0">
                <a:solidFill>
                  <a:srgbClr val="FFFFFF"/>
                </a:solidFill>
                <a:latin typeface="Arial" pitchFamily="34" charset="0"/>
                <a:ea typeface="Malgun Gothic" pitchFamily="34" charset="-127"/>
                <a:sym typeface="Arial" pitchFamily="34" charset="0"/>
              </a:endParaRPr>
            </a:p>
          </p:txBody>
        </p:sp>
      </p:grpSp>
      <p:grpSp>
        <p:nvGrpSpPr>
          <p:cNvPr id="4" name="组合 3"/>
          <p:cNvGrpSpPr/>
          <p:nvPr/>
        </p:nvGrpSpPr>
        <p:grpSpPr>
          <a:xfrm rot="16200000">
            <a:off x="906306" y="2212262"/>
            <a:ext cx="2449513" cy="2444750"/>
            <a:chOff x="4921250" y="1901825"/>
            <a:chExt cx="2449513" cy="2444750"/>
          </a:xfrm>
        </p:grpSpPr>
        <p:sp>
          <p:nvSpPr>
            <p:cNvPr id="17417" name="막힌 원호 225"/>
            <p:cNvSpPr>
              <a:spLocks/>
            </p:cNvSpPr>
            <p:nvPr/>
          </p:nvSpPr>
          <p:spPr bwMode="auto">
            <a:xfrm rot="5400000">
              <a:off x="4925218" y="1904207"/>
              <a:ext cx="2436813" cy="2444750"/>
            </a:xfrm>
            <a:custGeom>
              <a:avLst/>
              <a:gdLst>
                <a:gd name="T0" fmla="*/ 7 w 2436720"/>
                <a:gd name="T1" fmla="*/ 1227337 h 2444258"/>
                <a:gd name="T2" fmla="*/ 7 w 2436720"/>
                <a:gd name="T3" fmla="*/ 1227336 h 2444258"/>
                <a:gd name="T4" fmla="*/ 0 w 2436720"/>
                <a:gd name="T5" fmla="*/ 1223113 h 2444258"/>
                <a:gd name="T6" fmla="*/ 1218548 w 2436720"/>
                <a:gd name="T7" fmla="*/ 0 h 2444258"/>
                <a:gd name="T8" fmla="*/ 2437012 w 2436720"/>
                <a:gd name="T9" fmla="*/ 1209183 h 2444258"/>
                <a:gd name="T10" fmla="*/ 1964882 w 2436720"/>
                <a:gd name="T11" fmla="*/ 1214580 h 2444258"/>
                <a:gd name="T12" fmla="*/ 1964881 w 2436720"/>
                <a:gd name="T13" fmla="*/ 1214580 h 2444258"/>
                <a:gd name="T14" fmla="*/ 1218548 w 2436720"/>
                <a:gd name="T15" fmla="*/ 472470 h 2444258"/>
                <a:gd name="T16" fmla="*/ 472162 w 2436720"/>
                <a:gd name="T17" fmla="*/ 1223113 h 2444258"/>
                <a:gd name="T18" fmla="*/ 472166 w 2436720"/>
                <a:gd name="T19" fmla="*/ 1225702 h 2444258"/>
                <a:gd name="T20" fmla="*/ 7 w 2436720"/>
                <a:gd name="T21" fmla="*/ 1227337 h 2444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36720"/>
                <a:gd name="T34" fmla="*/ 0 h 2444258"/>
                <a:gd name="T35" fmla="*/ 2436641 w 2436720"/>
                <a:gd name="T36" fmla="*/ 1226349 h 24442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36720" h="2444258">
                  <a:moveTo>
                    <a:pt x="7" y="1226349"/>
                  </a:moveTo>
                  <a:lnTo>
                    <a:pt x="7" y="1226348"/>
                  </a:lnTo>
                  <a:cubicBezTo>
                    <a:pt x="2" y="1224942"/>
                    <a:pt x="0" y="1223535"/>
                    <a:pt x="0" y="1222129"/>
                  </a:cubicBezTo>
                  <a:cubicBezTo>
                    <a:pt x="0" y="547165"/>
                    <a:pt x="545478" y="0"/>
                    <a:pt x="1218360" y="0"/>
                  </a:cubicBezTo>
                  <a:cubicBezTo>
                    <a:pt x="1885829" y="0"/>
                    <a:pt x="2429039" y="538720"/>
                    <a:pt x="2436640" y="1208211"/>
                  </a:cubicBezTo>
                  <a:lnTo>
                    <a:pt x="1964582" y="1213604"/>
                  </a:lnTo>
                  <a:lnTo>
                    <a:pt x="1964581" y="1213604"/>
                  </a:lnTo>
                  <a:cubicBezTo>
                    <a:pt x="1959934" y="802720"/>
                    <a:pt x="1627204" y="472090"/>
                    <a:pt x="1218360" y="472090"/>
                  </a:cubicBezTo>
                  <a:cubicBezTo>
                    <a:pt x="806206" y="472090"/>
                    <a:pt x="472090" y="807893"/>
                    <a:pt x="472090" y="1222129"/>
                  </a:cubicBezTo>
                  <a:cubicBezTo>
                    <a:pt x="472090" y="1222990"/>
                    <a:pt x="472091" y="1223852"/>
                    <a:pt x="472094" y="1224714"/>
                  </a:cubicBezTo>
                  <a:lnTo>
                    <a:pt x="7" y="1226349"/>
                  </a:lnTo>
                  <a:close/>
                </a:path>
              </a:pathLst>
            </a:custGeom>
            <a:solidFill>
              <a:schemeClr val="tx2">
                <a:lumMod val="60000"/>
                <a:lumOff val="40000"/>
              </a:schemeClr>
            </a:solidFill>
            <a:ln>
              <a:noFill/>
            </a:ln>
          </p:spPr>
          <p:txBody>
            <a:bodyPr anchor="ctr"/>
            <a:lstStyle/>
            <a:p>
              <a:endParaRPr lang="zh-CN" altLang="en-US"/>
            </a:p>
          </p:txBody>
        </p:sp>
        <p:sp>
          <p:nvSpPr>
            <p:cNvPr id="17418" name="막힌 원호 224"/>
            <p:cNvSpPr>
              <a:spLocks/>
            </p:cNvSpPr>
            <p:nvPr/>
          </p:nvSpPr>
          <p:spPr bwMode="auto">
            <a:xfrm rot="-5400000">
              <a:off x="4925219" y="1901031"/>
              <a:ext cx="2444750" cy="2446338"/>
            </a:xfrm>
            <a:custGeom>
              <a:avLst/>
              <a:gdLst>
                <a:gd name="T0" fmla="*/ 132 w 2444256"/>
                <a:gd name="T1" fmla="*/ 1244333 h 2444258"/>
                <a:gd name="T2" fmla="*/ 132 w 2444256"/>
                <a:gd name="T3" fmla="*/ 1244332 h 2444258"/>
                <a:gd name="T4" fmla="*/ 0 w 2444256"/>
                <a:gd name="T5" fmla="*/ 1226295 h 2444258"/>
                <a:gd name="T6" fmla="*/ 1223116 w 2444256"/>
                <a:gd name="T7" fmla="*/ 0 h 2444258"/>
                <a:gd name="T8" fmla="*/ 2446219 w 2444256"/>
                <a:gd name="T9" fmla="*/ 1220703 h 2444258"/>
                <a:gd name="T10" fmla="*/ 1973100 w 2444256"/>
                <a:gd name="T11" fmla="*/ 1222867 h 2444258"/>
                <a:gd name="T12" fmla="*/ 1973100 w 2444256"/>
                <a:gd name="T13" fmla="*/ 1222866 h 2444258"/>
                <a:gd name="T14" fmla="*/ 1223117 w 2444256"/>
                <a:gd name="T15" fmla="*/ 474355 h 2444258"/>
                <a:gd name="T16" fmla="*/ 473129 w 2444256"/>
                <a:gd name="T17" fmla="*/ 1226295 h 2444258"/>
                <a:gd name="T18" fmla="*/ 473210 w 2444256"/>
                <a:gd name="T19" fmla="*/ 1237354 h 2444258"/>
                <a:gd name="T20" fmla="*/ 132 w 2444256"/>
                <a:gd name="T21" fmla="*/ 1244333 h 2444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44256"/>
                <a:gd name="T34" fmla="*/ 0 h 2444258"/>
                <a:gd name="T35" fmla="*/ 2444243 w 2444256"/>
                <a:gd name="T36" fmla="*/ 1240107 h 24442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44256" h="2444258">
                  <a:moveTo>
                    <a:pt x="132" y="1240107"/>
                  </a:moveTo>
                  <a:lnTo>
                    <a:pt x="132" y="1240106"/>
                  </a:lnTo>
                  <a:cubicBezTo>
                    <a:pt x="44" y="1234114"/>
                    <a:pt x="0" y="1228121"/>
                    <a:pt x="0" y="1222129"/>
                  </a:cubicBezTo>
                  <a:cubicBezTo>
                    <a:pt x="0" y="547165"/>
                    <a:pt x="547165" y="0"/>
                    <a:pt x="1222128" y="0"/>
                  </a:cubicBezTo>
                  <a:cubicBezTo>
                    <a:pt x="1894916" y="0"/>
                    <a:pt x="2441176" y="543776"/>
                    <a:pt x="2444243" y="1216557"/>
                  </a:cubicBezTo>
                  <a:lnTo>
                    <a:pt x="1971505" y="1218713"/>
                  </a:lnTo>
                  <a:lnTo>
                    <a:pt x="1971505" y="1218712"/>
                  </a:lnTo>
                  <a:cubicBezTo>
                    <a:pt x="1969624" y="806176"/>
                    <a:pt x="1634668" y="472744"/>
                    <a:pt x="1222129" y="472744"/>
                  </a:cubicBezTo>
                  <a:cubicBezTo>
                    <a:pt x="808255" y="472744"/>
                    <a:pt x="472745" y="808255"/>
                    <a:pt x="472745" y="1222129"/>
                  </a:cubicBezTo>
                  <a:cubicBezTo>
                    <a:pt x="472745" y="1225803"/>
                    <a:pt x="472772" y="1229478"/>
                    <a:pt x="472826" y="1233152"/>
                  </a:cubicBezTo>
                  <a:lnTo>
                    <a:pt x="132" y="1240107"/>
                  </a:lnTo>
                  <a:close/>
                </a:path>
              </a:pathLst>
            </a:custGeom>
            <a:solidFill>
              <a:schemeClr val="tx2"/>
            </a:solidFill>
            <a:ln>
              <a:noFill/>
            </a:ln>
          </p:spPr>
          <p:txBody>
            <a:bodyPr anchor="ctr"/>
            <a:lstStyle/>
            <a:p>
              <a:endParaRPr lang="zh-CN" altLang="en-US"/>
            </a:p>
          </p:txBody>
        </p:sp>
      </p:grpSp>
      <p:sp>
        <p:nvSpPr>
          <p:cNvPr id="21519" name="TextBox 13"/>
          <p:cNvSpPr txBox="1">
            <a:spLocks noChangeArrowheads="1"/>
          </p:cNvSpPr>
          <p:nvPr/>
        </p:nvSpPr>
        <p:spPr bwMode="auto">
          <a:xfrm rot="720011">
            <a:off x="3982108" y="4203485"/>
            <a:ext cx="1373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2400" b="1" dirty="0">
                <a:solidFill>
                  <a:srgbClr val="FFFFFF"/>
                </a:solidFill>
                <a:latin typeface="Arial" pitchFamily="34" charset="0"/>
                <a:ea typeface="微软雅黑" pitchFamily="34" charset="-122"/>
                <a:sym typeface="Arial" pitchFamily="34" charset="0"/>
              </a:rPr>
              <a:t>员工报告</a:t>
            </a:r>
            <a:endParaRPr lang="en-US" sz="2400" b="1" dirty="0">
              <a:solidFill>
                <a:srgbClr val="FFFFFF"/>
              </a:solidFill>
              <a:latin typeface="Arial" pitchFamily="34" charset="0"/>
              <a:ea typeface="微软雅黑" pitchFamily="34" charset="-122"/>
              <a:sym typeface="Arial" pitchFamily="34" charset="0"/>
            </a:endParaRPr>
          </a:p>
        </p:txBody>
      </p:sp>
      <p:sp>
        <p:nvSpPr>
          <p:cNvPr id="21520" name="TextBox 13"/>
          <p:cNvSpPr txBox="1">
            <a:spLocks noChangeArrowheads="1"/>
          </p:cNvSpPr>
          <p:nvPr/>
        </p:nvSpPr>
        <p:spPr bwMode="auto">
          <a:xfrm rot="20635232">
            <a:off x="4042823" y="2145630"/>
            <a:ext cx="15784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2400" b="1" dirty="0">
                <a:solidFill>
                  <a:srgbClr val="FFFFFF"/>
                </a:solidFill>
                <a:latin typeface="Arial" pitchFamily="34" charset="0"/>
                <a:ea typeface="微软雅黑" pitchFamily="34" charset="-122"/>
                <a:sym typeface="Arial" pitchFamily="34" charset="0"/>
              </a:rPr>
              <a:t>管理者报告</a:t>
            </a:r>
            <a:endParaRPr lang="en-US" sz="2400" b="1" dirty="0">
              <a:solidFill>
                <a:srgbClr val="FFFFFF"/>
              </a:solidFill>
              <a:latin typeface="Arial" pitchFamily="34" charset="0"/>
              <a:ea typeface="微软雅黑" pitchFamily="34" charset="-122"/>
              <a:sym typeface="Arial" pitchFamily="34" charset="0"/>
            </a:endParaRPr>
          </a:p>
        </p:txBody>
      </p:sp>
      <p:sp>
        <p:nvSpPr>
          <p:cNvPr id="21521" name="TextBox 13"/>
          <p:cNvSpPr txBox="1">
            <a:spLocks noChangeArrowheads="1"/>
          </p:cNvSpPr>
          <p:nvPr/>
        </p:nvSpPr>
        <p:spPr bwMode="auto">
          <a:xfrm>
            <a:off x="1450818" y="3265052"/>
            <a:ext cx="1373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评分系统</a:t>
            </a:r>
            <a:endParaRPr lang="en-US" sz="2400" b="1" dirty="0">
              <a:solidFill>
                <a:srgbClr val="445469"/>
              </a:solidFill>
              <a:latin typeface="Arial" pitchFamily="34" charset="0"/>
              <a:ea typeface="微软雅黑" pitchFamily="34" charset="-122"/>
              <a:sym typeface="Arial" pitchFamily="34" charset="0"/>
            </a:endParaRPr>
          </a:p>
        </p:txBody>
      </p:sp>
      <p:sp>
        <p:nvSpPr>
          <p:cNvPr id="18" name="文本框 10"/>
          <p:cNvSpPr txBox="1">
            <a:spLocks noChangeArrowheads="1"/>
          </p:cNvSpPr>
          <p:nvPr/>
        </p:nvSpPr>
        <p:spPr bwMode="auto">
          <a:xfrm>
            <a:off x="174625" y="220663"/>
            <a:ext cx="264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生成分析报告</a:t>
            </a:r>
          </a:p>
        </p:txBody>
      </p:sp>
      <p:sp>
        <p:nvSpPr>
          <p:cNvPr id="19"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25" name="TextBox 13">
            <a:extLst>
              <a:ext uri="{FF2B5EF4-FFF2-40B4-BE49-F238E27FC236}">
                <a16:creationId xmlns:a16="http://schemas.microsoft.com/office/drawing/2014/main" id="{03EE937A-112B-48BF-A056-923CF860A53C}"/>
              </a:ext>
            </a:extLst>
          </p:cNvPr>
          <p:cNvSpPr txBox="1">
            <a:spLocks noChangeArrowheads="1"/>
          </p:cNvSpPr>
          <p:nvPr/>
        </p:nvSpPr>
        <p:spPr bwMode="auto">
          <a:xfrm>
            <a:off x="6765980" y="1455045"/>
            <a:ext cx="4034100" cy="165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342900" indent="-342900" eaLnBrk="1" hangingPunct="1">
              <a:lnSpc>
                <a:spcPct val="120000"/>
              </a:lnSpc>
              <a:spcBef>
                <a:spcPct val="20000"/>
              </a:spcBef>
              <a:buFont typeface="Arial" panose="020B0604020202020204" pitchFamily="34" charset="0"/>
              <a:buChar char="•"/>
            </a:pPr>
            <a:r>
              <a:rPr lang="zh-CN" altLang="en-US" sz="2200">
                <a:solidFill>
                  <a:srgbClr val="445469"/>
                </a:solidFill>
                <a:latin typeface="Arial" pitchFamily="34" charset="0"/>
                <a:ea typeface="微软雅黑" pitchFamily="34" charset="-122"/>
                <a:sym typeface="Arial" pitchFamily="34" charset="0"/>
              </a:rPr>
              <a:t>（直属）员工</a:t>
            </a:r>
            <a:r>
              <a:rPr lang="zh-CN" altLang="en-US" sz="2200" dirty="0">
                <a:solidFill>
                  <a:srgbClr val="445469"/>
                </a:solidFill>
                <a:latin typeface="Arial" pitchFamily="34" charset="0"/>
                <a:ea typeface="微软雅黑" pitchFamily="34" charset="-122"/>
                <a:sym typeface="Arial" pitchFamily="34" charset="0"/>
              </a:rPr>
              <a:t>贡献度统计分析结果</a:t>
            </a:r>
            <a:endParaRPr lang="en-US" altLang="zh-CN" sz="2200" dirty="0">
              <a:solidFill>
                <a:srgbClr val="445469"/>
              </a:solidFill>
              <a:latin typeface="Arial" pitchFamily="34" charset="0"/>
              <a:ea typeface="微软雅黑" pitchFamily="34" charset="-122"/>
              <a:sym typeface="Arial" pitchFamily="34" charset="0"/>
            </a:endParaRPr>
          </a:p>
          <a:p>
            <a:pPr marL="342900" indent="-342900" eaLnBrk="1" hangingPunct="1">
              <a:lnSpc>
                <a:spcPct val="120000"/>
              </a:lnSpc>
              <a:spcBef>
                <a:spcPct val="20000"/>
              </a:spcBef>
              <a:buFont typeface="Arial" panose="020B0604020202020204" pitchFamily="34" charset="0"/>
              <a:buChar char="•"/>
            </a:pPr>
            <a:r>
              <a:rPr lang="zh-CN" altLang="en-US" sz="2200" dirty="0">
                <a:solidFill>
                  <a:srgbClr val="445469"/>
                </a:solidFill>
                <a:latin typeface="Arial" pitchFamily="34" charset="0"/>
                <a:ea typeface="微软雅黑" pitchFamily="34" charset="-122"/>
                <a:sym typeface="Arial" pitchFamily="34" charset="0"/>
              </a:rPr>
              <a:t>项目执行过程中员工具体</a:t>
            </a:r>
            <a:r>
              <a:rPr lang="zh-CN" altLang="en-US" sz="2200">
                <a:solidFill>
                  <a:srgbClr val="445469"/>
                </a:solidFill>
                <a:latin typeface="Arial" pitchFamily="34" charset="0"/>
                <a:ea typeface="微软雅黑" pitchFamily="34" charset="-122"/>
                <a:sym typeface="Arial" pitchFamily="34" charset="0"/>
              </a:rPr>
              <a:t>个人贡献（二级界面，选看）</a:t>
            </a:r>
            <a:endParaRPr lang="en-US" altLang="zh-CN" sz="2200" dirty="0">
              <a:solidFill>
                <a:srgbClr val="445469"/>
              </a:solidFill>
              <a:latin typeface="Arial" pitchFamily="34" charset="0"/>
              <a:ea typeface="微软雅黑" pitchFamily="34" charset="-122"/>
              <a:sym typeface="Arial" pitchFamily="34" charset="0"/>
            </a:endParaRPr>
          </a:p>
        </p:txBody>
      </p:sp>
      <p:sp>
        <p:nvSpPr>
          <p:cNvPr id="26" name="TextBox 13">
            <a:extLst>
              <a:ext uri="{FF2B5EF4-FFF2-40B4-BE49-F238E27FC236}">
                <a16:creationId xmlns:a16="http://schemas.microsoft.com/office/drawing/2014/main" id="{F65B6221-DCCD-4C30-8423-703DEA99FB49}"/>
              </a:ext>
            </a:extLst>
          </p:cNvPr>
          <p:cNvSpPr txBox="1">
            <a:spLocks noChangeArrowheads="1"/>
          </p:cNvSpPr>
          <p:nvPr/>
        </p:nvSpPr>
        <p:spPr bwMode="auto">
          <a:xfrm>
            <a:off x="6765980" y="4656218"/>
            <a:ext cx="3574416" cy="77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342900" indent="-342900" eaLnBrk="1" hangingPunct="1">
              <a:lnSpc>
                <a:spcPct val="120000"/>
              </a:lnSpc>
              <a:spcBef>
                <a:spcPct val="20000"/>
              </a:spcBef>
              <a:buFont typeface="Arial" panose="020B0604020202020204" pitchFamily="34" charset="0"/>
              <a:buChar char="•"/>
            </a:pPr>
            <a:r>
              <a:rPr lang="zh-CN" altLang="en-US" sz="2200">
                <a:solidFill>
                  <a:srgbClr val="445469"/>
                </a:solidFill>
                <a:latin typeface="Arial" pitchFamily="34" charset="0"/>
                <a:ea typeface="微软雅黑" pitchFamily="34" charset="-122"/>
                <a:sym typeface="Arial" pitchFamily="34" charset="0"/>
              </a:rPr>
              <a:t>个人月度表现</a:t>
            </a:r>
            <a:br>
              <a:rPr lang="en-US" altLang="zh-CN" sz="2200">
                <a:solidFill>
                  <a:srgbClr val="445469"/>
                </a:solidFill>
                <a:latin typeface="Arial" pitchFamily="34" charset="0"/>
                <a:ea typeface="微软雅黑" pitchFamily="34" charset="-122"/>
                <a:sym typeface="Arial" pitchFamily="34" charset="0"/>
              </a:rPr>
            </a:br>
            <a:r>
              <a:rPr lang="zh-CN" altLang="en-US" sz="2200">
                <a:solidFill>
                  <a:srgbClr val="445469"/>
                </a:solidFill>
                <a:latin typeface="Arial" pitchFamily="34" charset="0"/>
                <a:ea typeface="微软雅黑" pitchFamily="34" charset="-122"/>
                <a:sym typeface="Arial" pitchFamily="34" charset="0"/>
              </a:rPr>
              <a:t>（优秀，良好，需要加油）</a:t>
            </a:r>
            <a:endParaRPr lang="en-US" altLang="zh-CN" sz="2200" dirty="0">
              <a:solidFill>
                <a:srgbClr val="445469"/>
              </a:solidFill>
              <a:latin typeface="Arial" pitchFamily="34" charset="0"/>
              <a:ea typeface="微软雅黑" pitchFamily="34" charset="-122"/>
              <a:sym typeface="Arial" pitchFamily="34" charset="0"/>
            </a:endParaRPr>
          </a:p>
        </p:txBody>
      </p:sp>
      <p:sp>
        <p:nvSpPr>
          <p:cNvPr id="5" name="AutoShape 2" descr="Design a professional dashboard-style report for a management system. Split into two visual sections:&#10;&#10;1. **Manager's Report:**&#10;   - Title: &quot;Team Contribution Analysis&quot;&#10;   - Content: A summary dashboard with a bar chart showing employee contribution percentages, sorted from highest to lowest. Include a pie chart highlighting different categories of team contributions (e.g., communication, task completion, report accuracy).&#10;   - Navigation buttons: &quot;View Individual Contribution&quot; (linked to second screen) and &quot;Export Report.&quot;&#10;&#10;2. **Employee Contribution Details:**&#10;   - Title: &quot;Individual Contribution Report: [Employee Name]&quot;&#10;   - Content: Visualized statistics for an employee’s contribution:&#10;     - A timeline graph showing their activity trends across the month.&#10;     - A radar chart displaying key performance dimensions (e.g., task efficiency, collaboration, quality).&#10;     - Text summary: &quot;[Employee Name] contributed 85% more than the team average in task efficiency.&quot;&#10;&#10;The style is clean and professional, with a corporate theme. Use blue and white tones for emphasis. Icons and charts are sleek and modern.">
            <a:extLst>
              <a:ext uri="{FF2B5EF4-FFF2-40B4-BE49-F238E27FC236}">
                <a16:creationId xmlns:a16="http://schemas.microsoft.com/office/drawing/2014/main" id="{E0A45EF5-1956-CC48-967E-F25DDE2019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Design a professional dashboard-style report for a management system. Split into two visual sections:&#10;&#10;1. **Manager's Report:**&#10;   - Title: &quot;Team Contribution Analysis&quot;&#10;   - Content: A summary dashboard with a bar chart showing employee contribution percentages, sorted from highest to lowest. Include a pie chart highlighting different categories of team contributions (e.g., communication, task completion, report accuracy).&#10;   - Navigation buttons: &quot;View Individual Contribution&quot; (linked to second screen) and &quot;Export Report.&quot;&#10;&#10;2. **Employee Contribution Details:**&#10;   - Title: &quot;Individual Contribution Report: [Employee Name]&quot;&#10;   - Content: Visualized statistics for an employee’s contribution:&#10;     - A timeline graph showing their activity trends across the month.&#10;     - A radar chart displaying key performance dimensions (e.g., task efficiency, collaboration, quality).&#10;     - Text summary: &quot;[Employee Name] contributed 85% more than the team average in task efficiency.&quot;&#10;&#10;The style is clean and professional, with a corporate theme. Use blue and white tones for emphasis. Icons and charts are sleek and modern.">
            <a:extLst>
              <a:ext uri="{FF2B5EF4-FFF2-40B4-BE49-F238E27FC236}">
                <a16:creationId xmlns:a16="http://schemas.microsoft.com/office/drawing/2014/main" id="{35859026-8B00-B24E-5E8D-1771CE7D006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57FE2D93-C6CF-7320-8E4B-14FFBF00B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13" y="709621"/>
            <a:ext cx="10571958" cy="6041119"/>
          </a:xfrm>
          <a:prstGeom prst="rect">
            <a:avLst/>
          </a:prstGeom>
        </p:spPr>
      </p:pic>
      <p:pic>
        <p:nvPicPr>
          <p:cNvPr id="11" name="图片 10">
            <a:extLst>
              <a:ext uri="{FF2B5EF4-FFF2-40B4-BE49-F238E27FC236}">
                <a16:creationId xmlns:a16="http://schemas.microsoft.com/office/drawing/2014/main" id="{1542DB13-8C97-BE0F-AA35-2B2420DF6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0"/>
            <a:ext cx="6858000" cy="6858000"/>
          </a:xfrm>
          <a:prstGeom prst="rect">
            <a:avLst/>
          </a:prstGeom>
        </p:spPr>
      </p:pic>
    </p:spTree>
    <p:extLst>
      <p:ext uri="{BB962C8B-B14F-4D97-AF65-F5344CB8AC3E}">
        <p14:creationId xmlns:p14="http://schemas.microsoft.com/office/powerpoint/2010/main" val="181840269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9" grpId="0"/>
      <p:bldP spid="21520"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Box 13"/>
          <p:cNvSpPr txBox="1">
            <a:spLocks noChangeArrowheads="1"/>
          </p:cNvSpPr>
          <p:nvPr/>
        </p:nvSpPr>
        <p:spPr bwMode="auto">
          <a:xfrm>
            <a:off x="4976059" y="3608795"/>
            <a:ext cx="23383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促进公平激励</a:t>
            </a:r>
            <a:endParaRPr lang="en-US" sz="2400" b="1" dirty="0">
              <a:solidFill>
                <a:srgbClr val="445469"/>
              </a:solidFill>
              <a:latin typeface="Arial" pitchFamily="34" charset="0"/>
              <a:ea typeface="微软雅黑" pitchFamily="34" charset="-122"/>
              <a:sym typeface="Arial" pitchFamily="34" charset="0"/>
            </a:endParaRPr>
          </a:p>
        </p:txBody>
      </p:sp>
      <p:sp>
        <p:nvSpPr>
          <p:cNvPr id="24583" name="TextBox 13"/>
          <p:cNvSpPr txBox="1">
            <a:spLocks noChangeArrowheads="1"/>
          </p:cNvSpPr>
          <p:nvPr/>
        </p:nvSpPr>
        <p:spPr bwMode="auto">
          <a:xfrm>
            <a:off x="5268515" y="4059798"/>
            <a:ext cx="21923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000" dirty="0">
                <a:solidFill>
                  <a:srgbClr val="445469"/>
                </a:solidFill>
                <a:latin typeface="Arial" pitchFamily="34" charset="0"/>
                <a:ea typeface="微软雅黑" pitchFamily="34" charset="-122"/>
                <a:sym typeface="Arial" pitchFamily="34" charset="0"/>
              </a:rPr>
              <a:t>贡献度评估为薪酬和奖励分配提供可靠依据</a:t>
            </a:r>
            <a:endParaRPr lang="en-US" sz="2000" dirty="0">
              <a:solidFill>
                <a:srgbClr val="445469"/>
              </a:solidFill>
              <a:latin typeface="Arial" pitchFamily="34" charset="0"/>
              <a:ea typeface="微软雅黑" pitchFamily="34" charset="-122"/>
              <a:sym typeface="Arial" pitchFamily="34" charset="0"/>
            </a:endParaRPr>
          </a:p>
        </p:txBody>
      </p:sp>
      <p:sp>
        <p:nvSpPr>
          <p:cNvPr id="24584" name="TextBox 13"/>
          <p:cNvSpPr txBox="1">
            <a:spLocks noChangeArrowheads="1"/>
          </p:cNvSpPr>
          <p:nvPr/>
        </p:nvSpPr>
        <p:spPr bwMode="auto">
          <a:xfrm>
            <a:off x="8238331" y="3169233"/>
            <a:ext cx="2338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优化资源配置</a:t>
            </a:r>
            <a:endParaRPr lang="en-US" sz="2400" b="1" dirty="0">
              <a:solidFill>
                <a:srgbClr val="445469"/>
              </a:solidFill>
              <a:latin typeface="Arial" pitchFamily="34" charset="0"/>
              <a:ea typeface="微软雅黑" pitchFamily="34" charset="-122"/>
              <a:sym typeface="Arial" pitchFamily="34" charset="0"/>
            </a:endParaRPr>
          </a:p>
        </p:txBody>
      </p:sp>
      <p:sp>
        <p:nvSpPr>
          <p:cNvPr id="24585" name="TextBox 13"/>
          <p:cNvSpPr txBox="1">
            <a:spLocks noChangeArrowheads="1"/>
          </p:cNvSpPr>
          <p:nvPr/>
        </p:nvSpPr>
        <p:spPr bwMode="auto">
          <a:xfrm>
            <a:off x="8475662" y="3627845"/>
            <a:ext cx="24058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000" dirty="0">
                <a:solidFill>
                  <a:srgbClr val="445469"/>
                </a:solidFill>
                <a:latin typeface="Arial" pitchFamily="34" charset="0"/>
                <a:ea typeface="微软雅黑" pitchFamily="34" charset="-122"/>
                <a:sym typeface="Arial" pitchFamily="34" charset="0"/>
              </a:rPr>
              <a:t>识别低效或高效工作者，管理者可以更合理地分配任务</a:t>
            </a:r>
            <a:endParaRPr lang="en-US" sz="2000" dirty="0">
              <a:solidFill>
                <a:srgbClr val="445469"/>
              </a:solidFill>
              <a:latin typeface="Arial" pitchFamily="34" charset="0"/>
              <a:ea typeface="微软雅黑" pitchFamily="34" charset="-122"/>
              <a:sym typeface="Arial" pitchFamily="34" charset="0"/>
            </a:endParaRPr>
          </a:p>
        </p:txBody>
      </p:sp>
      <p:sp>
        <p:nvSpPr>
          <p:cNvPr id="24589" name="Oval 18"/>
          <p:cNvSpPr>
            <a:spLocks noChangeArrowheads="1"/>
          </p:cNvSpPr>
          <p:nvPr/>
        </p:nvSpPr>
        <p:spPr bwMode="auto">
          <a:xfrm>
            <a:off x="2004941" y="2509955"/>
            <a:ext cx="1087438" cy="1087438"/>
          </a:xfrm>
          <a:prstGeom prst="ellipse">
            <a:avLst/>
          </a:prstGeom>
          <a:solidFill>
            <a:schemeClr val="tx2">
              <a:lumMod val="60000"/>
              <a:lumOff val="40000"/>
            </a:schemeClr>
          </a:solidFill>
          <a:ln>
            <a:noFill/>
          </a:ln>
        </p:spPr>
        <p:txBody>
          <a:bodyPr anchor="ctr"/>
          <a:lstStyle/>
          <a:p>
            <a:pPr algn="ctr" eaLnBrk="1" hangingPunct="1"/>
            <a:endParaRPr lang="ru-RU" altLang="en-US" sz="3600">
              <a:solidFill>
                <a:srgbClr val="FFFFFF"/>
              </a:solidFill>
              <a:latin typeface="Arial" pitchFamily="34" charset="0"/>
              <a:ea typeface="微软雅黑" pitchFamily="34" charset="-122"/>
              <a:sym typeface="Arial" pitchFamily="34" charset="0"/>
            </a:endParaRPr>
          </a:p>
        </p:txBody>
      </p:sp>
      <p:sp>
        <p:nvSpPr>
          <p:cNvPr id="24591" name="Oval 20"/>
          <p:cNvSpPr>
            <a:spLocks noChangeArrowheads="1"/>
          </p:cNvSpPr>
          <p:nvPr/>
        </p:nvSpPr>
        <p:spPr bwMode="auto">
          <a:xfrm flipH="1">
            <a:off x="4976059" y="2030342"/>
            <a:ext cx="1398658" cy="1398658"/>
          </a:xfrm>
          <a:prstGeom prst="ellipse">
            <a:avLst/>
          </a:prstGeom>
          <a:solidFill>
            <a:schemeClr val="tx2">
              <a:lumMod val="60000"/>
              <a:lumOff val="40000"/>
            </a:schemeClr>
          </a:solidFill>
          <a:ln>
            <a:noFill/>
          </a:ln>
        </p:spPr>
        <p:txBody>
          <a:bodyPr anchor="ctr"/>
          <a:lstStyle/>
          <a:p>
            <a:pPr algn="ctr" eaLnBrk="1" hangingPunct="1"/>
            <a:endParaRPr lang="ru-RU" altLang="en-US" sz="4000">
              <a:solidFill>
                <a:srgbClr val="FFFFFF"/>
              </a:solidFill>
              <a:latin typeface="Arial" pitchFamily="34" charset="0"/>
              <a:ea typeface="微软雅黑" pitchFamily="34" charset="-122"/>
              <a:sym typeface="Arial" pitchFamily="34" charset="0"/>
            </a:endParaRPr>
          </a:p>
        </p:txBody>
      </p:sp>
      <p:sp>
        <p:nvSpPr>
          <p:cNvPr id="24592" name="Oval 21"/>
          <p:cNvSpPr>
            <a:spLocks noChangeArrowheads="1"/>
          </p:cNvSpPr>
          <p:nvPr/>
        </p:nvSpPr>
        <p:spPr bwMode="auto">
          <a:xfrm flipH="1">
            <a:off x="8238331" y="1237574"/>
            <a:ext cx="1816100" cy="1816100"/>
          </a:xfrm>
          <a:prstGeom prst="ellipse">
            <a:avLst/>
          </a:prstGeom>
          <a:solidFill>
            <a:schemeClr val="tx2"/>
          </a:solidFill>
          <a:ln>
            <a:noFill/>
          </a:ln>
        </p:spPr>
        <p:txBody>
          <a:bodyPr anchor="ctr"/>
          <a:lstStyle/>
          <a:p>
            <a:pPr algn="ctr" eaLnBrk="1" hangingPunct="1"/>
            <a:endParaRPr lang="ru-RU" altLang="en-US" sz="6000">
              <a:solidFill>
                <a:srgbClr val="FFFFFF"/>
              </a:solidFill>
              <a:latin typeface="Arial" pitchFamily="34" charset="0"/>
              <a:ea typeface="微软雅黑" pitchFamily="34" charset="-122"/>
              <a:sym typeface="Arial" pitchFamily="34" charset="0"/>
            </a:endParaRPr>
          </a:p>
        </p:txBody>
      </p:sp>
      <p:sp>
        <p:nvSpPr>
          <p:cNvPr id="24594" name="Freeform 271"/>
          <p:cNvSpPr>
            <a:spLocks/>
          </p:cNvSpPr>
          <p:nvPr/>
        </p:nvSpPr>
        <p:spPr bwMode="auto">
          <a:xfrm>
            <a:off x="2405467" y="2922739"/>
            <a:ext cx="286386" cy="322703"/>
          </a:xfrm>
          <a:custGeom>
            <a:avLst/>
            <a:gdLst>
              <a:gd name="T0" fmla="*/ 2147483647 w 69"/>
              <a:gd name="T1" fmla="*/ 2147483647 h 78"/>
              <a:gd name="T2" fmla="*/ 2147483647 w 69"/>
              <a:gd name="T3" fmla="*/ 2147483647 h 78"/>
              <a:gd name="T4" fmla="*/ 2147483647 w 69"/>
              <a:gd name="T5" fmla="*/ 2147483647 h 78"/>
              <a:gd name="T6" fmla="*/ 2147483647 w 69"/>
              <a:gd name="T7" fmla="*/ 0 h 78"/>
              <a:gd name="T8" fmla="*/ 2147483647 w 69"/>
              <a:gd name="T9" fmla="*/ 0 h 78"/>
              <a:gd name="T10" fmla="*/ 2147483647 w 69"/>
              <a:gd name="T11" fmla="*/ 2147483647 h 78"/>
              <a:gd name="T12" fmla="*/ 2147483647 w 69"/>
              <a:gd name="T13" fmla="*/ 2147483647 h 78"/>
              <a:gd name="T14" fmla="*/ 2147483647 w 69"/>
              <a:gd name="T15" fmla="*/ 2147483647 h 78"/>
              <a:gd name="T16" fmla="*/ 0 w 69"/>
              <a:gd name="T17" fmla="*/ 2147483647 h 78"/>
              <a:gd name="T18" fmla="*/ 0 w 69"/>
              <a:gd name="T19" fmla="*/ 2147483647 h 78"/>
              <a:gd name="T20" fmla="*/ 2147483647 w 69"/>
              <a:gd name="T21" fmla="*/ 2147483647 h 78"/>
              <a:gd name="T22" fmla="*/ 2147483647 w 69"/>
              <a:gd name="T23" fmla="*/ 2147483647 h 78"/>
              <a:gd name="T24" fmla="*/ 2147483647 w 69"/>
              <a:gd name="T25" fmla="*/ 2147483647 h 78"/>
              <a:gd name="T26" fmla="*/ 2147483647 w 69"/>
              <a:gd name="T27" fmla="*/ 2147483647 h 78"/>
              <a:gd name="T28" fmla="*/ 2147483647 w 69"/>
              <a:gd name="T29" fmla="*/ 2147483647 h 78"/>
              <a:gd name="T30" fmla="*/ 2147483647 w 69"/>
              <a:gd name="T31" fmla="*/ 2147483647 h 78"/>
              <a:gd name="T32" fmla="*/ 2147483647 w 69"/>
              <a:gd name="T33" fmla="*/ 2147483647 h 78"/>
              <a:gd name="T34" fmla="*/ 2147483647 w 69"/>
              <a:gd name="T35" fmla="*/ 2147483647 h 78"/>
              <a:gd name="T36" fmla="*/ 2147483647 w 69"/>
              <a:gd name="T37" fmla="*/ 2147483647 h 78"/>
              <a:gd name="T38" fmla="*/ 2147483647 w 69"/>
              <a:gd name="T39" fmla="*/ 2147483647 h 78"/>
              <a:gd name="T40" fmla="*/ 2147483647 w 69"/>
              <a:gd name="T41" fmla="*/ 2147483647 h 7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9" h="78">
                <a:moveTo>
                  <a:pt x="66" y="7"/>
                </a:moveTo>
                <a:cubicBezTo>
                  <a:pt x="41" y="7"/>
                  <a:pt x="41" y="7"/>
                  <a:pt x="41" y="7"/>
                </a:cubicBezTo>
                <a:cubicBezTo>
                  <a:pt x="41" y="1"/>
                  <a:pt x="41" y="1"/>
                  <a:pt x="41" y="1"/>
                </a:cubicBezTo>
                <a:cubicBezTo>
                  <a:pt x="41" y="0"/>
                  <a:pt x="40" y="0"/>
                  <a:pt x="40" y="0"/>
                </a:cubicBezTo>
                <a:cubicBezTo>
                  <a:pt x="29" y="0"/>
                  <a:pt x="29" y="0"/>
                  <a:pt x="29" y="0"/>
                </a:cubicBezTo>
                <a:cubicBezTo>
                  <a:pt x="28" y="0"/>
                  <a:pt x="27" y="0"/>
                  <a:pt x="27" y="1"/>
                </a:cubicBezTo>
                <a:cubicBezTo>
                  <a:pt x="27" y="7"/>
                  <a:pt x="27" y="7"/>
                  <a:pt x="27" y="7"/>
                </a:cubicBezTo>
                <a:cubicBezTo>
                  <a:pt x="2" y="7"/>
                  <a:pt x="2" y="7"/>
                  <a:pt x="2" y="7"/>
                </a:cubicBezTo>
                <a:cubicBezTo>
                  <a:pt x="1" y="7"/>
                  <a:pt x="0" y="8"/>
                  <a:pt x="0" y="9"/>
                </a:cubicBezTo>
                <a:cubicBezTo>
                  <a:pt x="0" y="28"/>
                  <a:pt x="0" y="28"/>
                  <a:pt x="0" y="28"/>
                </a:cubicBezTo>
                <a:cubicBezTo>
                  <a:pt x="0" y="30"/>
                  <a:pt x="1" y="31"/>
                  <a:pt x="2" y="31"/>
                </a:cubicBezTo>
                <a:cubicBezTo>
                  <a:pt x="27" y="31"/>
                  <a:pt x="27" y="31"/>
                  <a:pt x="27" y="31"/>
                </a:cubicBezTo>
                <a:cubicBezTo>
                  <a:pt x="27" y="77"/>
                  <a:pt x="27" y="77"/>
                  <a:pt x="27" y="77"/>
                </a:cubicBezTo>
                <a:cubicBezTo>
                  <a:pt x="27" y="77"/>
                  <a:pt x="28" y="78"/>
                  <a:pt x="29" y="78"/>
                </a:cubicBezTo>
                <a:cubicBezTo>
                  <a:pt x="40" y="78"/>
                  <a:pt x="40" y="78"/>
                  <a:pt x="40" y="78"/>
                </a:cubicBezTo>
                <a:cubicBezTo>
                  <a:pt x="40" y="78"/>
                  <a:pt x="41" y="77"/>
                  <a:pt x="41" y="77"/>
                </a:cubicBezTo>
                <a:cubicBezTo>
                  <a:pt x="41" y="31"/>
                  <a:pt x="41" y="31"/>
                  <a:pt x="41" y="31"/>
                </a:cubicBezTo>
                <a:cubicBezTo>
                  <a:pt x="66" y="31"/>
                  <a:pt x="66" y="31"/>
                  <a:pt x="66" y="31"/>
                </a:cubicBezTo>
                <a:cubicBezTo>
                  <a:pt x="67" y="31"/>
                  <a:pt x="69" y="30"/>
                  <a:pt x="69" y="28"/>
                </a:cubicBezTo>
                <a:cubicBezTo>
                  <a:pt x="69" y="9"/>
                  <a:pt x="69" y="9"/>
                  <a:pt x="69" y="9"/>
                </a:cubicBezTo>
                <a:cubicBezTo>
                  <a:pt x="69" y="8"/>
                  <a:pt x="67" y="7"/>
                  <a:pt x="66"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96" name="Freeform 543"/>
          <p:cNvSpPr>
            <a:spLocks noEditPoints="1"/>
          </p:cNvSpPr>
          <p:nvPr/>
        </p:nvSpPr>
        <p:spPr bwMode="auto">
          <a:xfrm>
            <a:off x="8874919" y="1887352"/>
            <a:ext cx="638175" cy="477855"/>
          </a:xfrm>
          <a:custGeom>
            <a:avLst/>
            <a:gdLst>
              <a:gd name="T0" fmla="*/ 0 w 95"/>
              <a:gd name="T1" fmla="*/ 2147483647 h 71"/>
              <a:gd name="T2" fmla="*/ 2147483647 w 95"/>
              <a:gd name="T3" fmla="*/ 2147483647 h 71"/>
              <a:gd name="T4" fmla="*/ 2147483647 w 95"/>
              <a:gd name="T5" fmla="*/ 2147483647 h 71"/>
              <a:gd name="T6" fmla="*/ 0 w 95"/>
              <a:gd name="T7" fmla="*/ 2147483647 h 71"/>
              <a:gd name="T8" fmla="*/ 2147483647 w 95"/>
              <a:gd name="T9" fmla="*/ 2147483647 h 71"/>
              <a:gd name="T10" fmla="*/ 2147483647 w 95"/>
              <a:gd name="T11" fmla="*/ 2147483647 h 71"/>
              <a:gd name="T12" fmla="*/ 2147483647 w 95"/>
              <a:gd name="T13" fmla="*/ 0 h 71"/>
              <a:gd name="T14" fmla="*/ 2147483647 w 95"/>
              <a:gd name="T15" fmla="*/ 2147483647 h 71"/>
              <a:gd name="T16" fmla="*/ 2147483647 w 95"/>
              <a:gd name="T17" fmla="*/ 2147483647 h 71"/>
              <a:gd name="T18" fmla="*/ 2147483647 w 95"/>
              <a:gd name="T19" fmla="*/ 2147483647 h 71"/>
              <a:gd name="T20" fmla="*/ 2147483647 w 95"/>
              <a:gd name="T21" fmla="*/ 2147483647 h 71"/>
              <a:gd name="T22" fmla="*/ 2147483647 w 95"/>
              <a:gd name="T23" fmla="*/ 2147483647 h 71"/>
              <a:gd name="T24" fmla="*/ 2147483647 w 95"/>
              <a:gd name="T25" fmla="*/ 2147483647 h 71"/>
              <a:gd name="T26" fmla="*/ 2147483647 w 95"/>
              <a:gd name="T27" fmla="*/ 2147483647 h 71"/>
              <a:gd name="T28" fmla="*/ 2147483647 w 95"/>
              <a:gd name="T29" fmla="*/ 2147483647 h 71"/>
              <a:gd name="T30" fmla="*/ 2147483647 w 95"/>
              <a:gd name="T31" fmla="*/ 0 h 71"/>
              <a:gd name="T32" fmla="*/ 2147483647 w 95"/>
              <a:gd name="T33" fmla="*/ 2147483647 h 71"/>
              <a:gd name="T34" fmla="*/ 2147483647 w 95"/>
              <a:gd name="T35" fmla="*/ 2147483647 h 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5" h="71">
                <a:moveTo>
                  <a:pt x="0" y="71"/>
                </a:moveTo>
                <a:cubicBezTo>
                  <a:pt x="44" y="71"/>
                  <a:pt x="44" y="71"/>
                  <a:pt x="44" y="71"/>
                </a:cubicBezTo>
                <a:cubicBezTo>
                  <a:pt x="22" y="33"/>
                  <a:pt x="22" y="33"/>
                  <a:pt x="22" y="33"/>
                </a:cubicBezTo>
                <a:lnTo>
                  <a:pt x="0" y="71"/>
                </a:lnTo>
                <a:close/>
                <a:moveTo>
                  <a:pt x="22" y="27"/>
                </a:moveTo>
                <a:cubicBezTo>
                  <a:pt x="30" y="27"/>
                  <a:pt x="36" y="21"/>
                  <a:pt x="36" y="14"/>
                </a:cubicBezTo>
                <a:cubicBezTo>
                  <a:pt x="36" y="6"/>
                  <a:pt x="30" y="0"/>
                  <a:pt x="22" y="0"/>
                </a:cubicBezTo>
                <a:cubicBezTo>
                  <a:pt x="15" y="0"/>
                  <a:pt x="9" y="6"/>
                  <a:pt x="9" y="14"/>
                </a:cubicBezTo>
                <a:cubicBezTo>
                  <a:pt x="9" y="21"/>
                  <a:pt x="15" y="27"/>
                  <a:pt x="22" y="27"/>
                </a:cubicBezTo>
                <a:close/>
                <a:moveTo>
                  <a:pt x="51" y="33"/>
                </a:moveTo>
                <a:cubicBezTo>
                  <a:pt x="73" y="71"/>
                  <a:pt x="73" y="71"/>
                  <a:pt x="73" y="71"/>
                </a:cubicBezTo>
                <a:cubicBezTo>
                  <a:pt x="95" y="33"/>
                  <a:pt x="95" y="33"/>
                  <a:pt x="95" y="33"/>
                </a:cubicBezTo>
                <a:lnTo>
                  <a:pt x="51" y="33"/>
                </a:lnTo>
                <a:close/>
                <a:moveTo>
                  <a:pt x="73" y="27"/>
                </a:moveTo>
                <a:cubicBezTo>
                  <a:pt x="81" y="27"/>
                  <a:pt x="87" y="21"/>
                  <a:pt x="87" y="14"/>
                </a:cubicBezTo>
                <a:cubicBezTo>
                  <a:pt x="87" y="6"/>
                  <a:pt x="81" y="0"/>
                  <a:pt x="73" y="0"/>
                </a:cubicBezTo>
                <a:cubicBezTo>
                  <a:pt x="66" y="0"/>
                  <a:pt x="59" y="6"/>
                  <a:pt x="59" y="14"/>
                </a:cubicBezTo>
                <a:cubicBezTo>
                  <a:pt x="59" y="21"/>
                  <a:pt x="66" y="27"/>
                  <a:pt x="73"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97" name="Freeform 547"/>
          <p:cNvSpPr>
            <a:spLocks noEditPoints="1"/>
          </p:cNvSpPr>
          <p:nvPr/>
        </p:nvSpPr>
        <p:spPr bwMode="auto">
          <a:xfrm>
            <a:off x="5439680" y="2572474"/>
            <a:ext cx="438862" cy="314393"/>
          </a:xfrm>
          <a:custGeom>
            <a:avLst/>
            <a:gdLst>
              <a:gd name="T0" fmla="*/ 2147483647 w 102"/>
              <a:gd name="T1" fmla="*/ 2147483647 h 73"/>
              <a:gd name="T2" fmla="*/ 2147483647 w 102"/>
              <a:gd name="T3" fmla="*/ 2147483647 h 73"/>
              <a:gd name="T4" fmla="*/ 2147483647 w 102"/>
              <a:gd name="T5" fmla="*/ 2147483647 h 73"/>
              <a:gd name="T6" fmla="*/ 2147483647 w 102"/>
              <a:gd name="T7" fmla="*/ 2147483647 h 73"/>
              <a:gd name="T8" fmla="*/ 2147483647 w 102"/>
              <a:gd name="T9" fmla="*/ 2147483647 h 73"/>
              <a:gd name="T10" fmla="*/ 2147483647 w 102"/>
              <a:gd name="T11" fmla="*/ 2147483647 h 73"/>
              <a:gd name="T12" fmla="*/ 2147483647 w 102"/>
              <a:gd name="T13" fmla="*/ 2147483647 h 73"/>
              <a:gd name="T14" fmla="*/ 2147483647 w 102"/>
              <a:gd name="T15" fmla="*/ 2147483647 h 73"/>
              <a:gd name="T16" fmla="*/ 2147483647 w 102"/>
              <a:gd name="T17" fmla="*/ 2147483647 h 73"/>
              <a:gd name="T18" fmla="*/ 2147483647 w 102"/>
              <a:gd name="T19" fmla="*/ 2147483647 h 73"/>
              <a:gd name="T20" fmla="*/ 2147483647 w 102"/>
              <a:gd name="T21" fmla="*/ 2147483647 h 73"/>
              <a:gd name="T22" fmla="*/ 2147483647 w 102"/>
              <a:gd name="T23" fmla="*/ 2147483647 h 73"/>
              <a:gd name="T24" fmla="*/ 2147483647 w 102"/>
              <a:gd name="T25" fmla="*/ 2147483647 h 73"/>
              <a:gd name="T26" fmla="*/ 2147483647 w 102"/>
              <a:gd name="T27" fmla="*/ 0 h 73"/>
              <a:gd name="T28" fmla="*/ 2147483647 w 102"/>
              <a:gd name="T29" fmla="*/ 0 h 73"/>
              <a:gd name="T30" fmla="*/ 0 w 102"/>
              <a:gd name="T31" fmla="*/ 2147483647 h 73"/>
              <a:gd name="T32" fmla="*/ 0 w 102"/>
              <a:gd name="T33" fmla="*/ 2147483647 h 73"/>
              <a:gd name="T34" fmla="*/ 2147483647 w 102"/>
              <a:gd name="T35" fmla="*/ 2147483647 h 73"/>
              <a:gd name="T36" fmla="*/ 2147483647 w 102"/>
              <a:gd name="T37" fmla="*/ 2147483647 h 73"/>
              <a:gd name="T38" fmla="*/ 2147483647 w 102"/>
              <a:gd name="T39" fmla="*/ 2147483647 h 73"/>
              <a:gd name="T40" fmla="*/ 2147483647 w 102"/>
              <a:gd name="T41" fmla="*/ 2147483647 h 73"/>
              <a:gd name="T42" fmla="*/ 2147483647 w 102"/>
              <a:gd name="T43" fmla="*/ 2147483647 h 73"/>
              <a:gd name="T44" fmla="*/ 2147483647 w 102"/>
              <a:gd name="T45" fmla="*/ 2147483647 h 73"/>
              <a:gd name="T46" fmla="*/ 2147483647 w 102"/>
              <a:gd name="T47" fmla="*/ 2147483647 h 73"/>
              <a:gd name="T48" fmla="*/ 2147483647 w 102"/>
              <a:gd name="T49" fmla="*/ 2147483647 h 73"/>
              <a:gd name="T50" fmla="*/ 2147483647 w 102"/>
              <a:gd name="T51" fmla="*/ 2147483647 h 73"/>
              <a:gd name="T52" fmla="*/ 2147483647 w 102"/>
              <a:gd name="T53" fmla="*/ 2147483647 h 73"/>
              <a:gd name="T54" fmla="*/ 2147483647 w 102"/>
              <a:gd name="T55" fmla="*/ 2147483647 h 73"/>
              <a:gd name="T56" fmla="*/ 2147483647 w 102"/>
              <a:gd name="T57" fmla="*/ 2147483647 h 73"/>
              <a:gd name="T58" fmla="*/ 2147483647 w 102"/>
              <a:gd name="T59" fmla="*/ 2147483647 h 73"/>
              <a:gd name="T60" fmla="*/ 2147483647 w 102"/>
              <a:gd name="T61" fmla="*/ 2147483647 h 73"/>
              <a:gd name="T62" fmla="*/ 2147483647 w 102"/>
              <a:gd name="T63" fmla="*/ 2147483647 h 73"/>
              <a:gd name="T64" fmla="*/ 2147483647 w 102"/>
              <a:gd name="T65" fmla="*/ 2147483647 h 73"/>
              <a:gd name="T66" fmla="*/ 2147483647 w 102"/>
              <a:gd name="T67" fmla="*/ 2147483647 h 73"/>
              <a:gd name="T68" fmla="*/ 2147483647 w 102"/>
              <a:gd name="T69" fmla="*/ 2147483647 h 73"/>
              <a:gd name="T70" fmla="*/ 2147483647 w 102"/>
              <a:gd name="T71" fmla="*/ 2147483647 h 73"/>
              <a:gd name="T72" fmla="*/ 2147483647 w 102"/>
              <a:gd name="T73" fmla="*/ 2147483647 h 73"/>
              <a:gd name="T74" fmla="*/ 2147483647 w 102"/>
              <a:gd name="T75" fmla="*/ 2147483647 h 73"/>
              <a:gd name="T76" fmla="*/ 2147483647 w 102"/>
              <a:gd name="T77" fmla="*/ 0 h 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2" h="73">
                <a:moveTo>
                  <a:pt x="58" y="47"/>
                </a:moveTo>
                <a:cubicBezTo>
                  <a:pt x="57" y="47"/>
                  <a:pt x="57" y="46"/>
                  <a:pt x="56" y="46"/>
                </a:cubicBezTo>
                <a:cubicBezTo>
                  <a:pt x="55" y="47"/>
                  <a:pt x="53" y="47"/>
                  <a:pt x="51" y="47"/>
                </a:cubicBezTo>
                <a:cubicBezTo>
                  <a:pt x="51" y="47"/>
                  <a:pt x="51" y="47"/>
                  <a:pt x="51" y="47"/>
                </a:cubicBezTo>
                <a:cubicBezTo>
                  <a:pt x="49" y="47"/>
                  <a:pt x="48" y="47"/>
                  <a:pt x="46" y="46"/>
                </a:cubicBezTo>
                <a:cubicBezTo>
                  <a:pt x="46" y="46"/>
                  <a:pt x="45" y="47"/>
                  <a:pt x="45" y="47"/>
                </a:cubicBezTo>
                <a:cubicBezTo>
                  <a:pt x="6" y="73"/>
                  <a:pt x="6" y="73"/>
                  <a:pt x="6" y="73"/>
                </a:cubicBezTo>
                <a:cubicBezTo>
                  <a:pt x="6" y="73"/>
                  <a:pt x="5" y="73"/>
                  <a:pt x="5" y="73"/>
                </a:cubicBezTo>
                <a:cubicBezTo>
                  <a:pt x="6" y="73"/>
                  <a:pt x="6" y="73"/>
                  <a:pt x="7" y="73"/>
                </a:cubicBezTo>
                <a:cubicBezTo>
                  <a:pt x="95" y="73"/>
                  <a:pt x="95" y="73"/>
                  <a:pt x="95" y="73"/>
                </a:cubicBezTo>
                <a:cubicBezTo>
                  <a:pt x="96" y="73"/>
                  <a:pt x="96" y="73"/>
                  <a:pt x="97" y="73"/>
                </a:cubicBezTo>
                <a:cubicBezTo>
                  <a:pt x="97" y="73"/>
                  <a:pt x="97" y="73"/>
                  <a:pt x="97" y="73"/>
                </a:cubicBezTo>
                <a:lnTo>
                  <a:pt x="58" y="47"/>
                </a:lnTo>
                <a:close/>
                <a:moveTo>
                  <a:pt x="95" y="0"/>
                </a:moveTo>
                <a:cubicBezTo>
                  <a:pt x="7" y="0"/>
                  <a:pt x="7" y="0"/>
                  <a:pt x="7" y="0"/>
                </a:cubicBezTo>
                <a:cubicBezTo>
                  <a:pt x="3" y="0"/>
                  <a:pt x="0" y="3"/>
                  <a:pt x="0" y="7"/>
                </a:cubicBezTo>
                <a:cubicBezTo>
                  <a:pt x="0" y="66"/>
                  <a:pt x="0" y="66"/>
                  <a:pt x="0" y="66"/>
                </a:cubicBezTo>
                <a:cubicBezTo>
                  <a:pt x="0" y="69"/>
                  <a:pt x="1" y="71"/>
                  <a:pt x="3" y="72"/>
                </a:cubicBezTo>
                <a:cubicBezTo>
                  <a:pt x="3" y="71"/>
                  <a:pt x="3" y="70"/>
                  <a:pt x="4" y="70"/>
                </a:cubicBezTo>
                <a:cubicBezTo>
                  <a:pt x="42" y="44"/>
                  <a:pt x="42" y="44"/>
                  <a:pt x="42" y="44"/>
                </a:cubicBezTo>
                <a:cubicBezTo>
                  <a:pt x="3" y="13"/>
                  <a:pt x="3" y="13"/>
                  <a:pt x="3" y="13"/>
                </a:cubicBezTo>
                <a:cubicBezTo>
                  <a:pt x="3" y="12"/>
                  <a:pt x="3" y="11"/>
                  <a:pt x="3" y="10"/>
                </a:cubicBezTo>
                <a:cubicBezTo>
                  <a:pt x="4" y="9"/>
                  <a:pt x="5" y="9"/>
                  <a:pt x="6" y="10"/>
                </a:cubicBezTo>
                <a:cubicBezTo>
                  <a:pt x="45" y="41"/>
                  <a:pt x="45" y="41"/>
                  <a:pt x="45" y="41"/>
                </a:cubicBezTo>
                <a:cubicBezTo>
                  <a:pt x="45" y="41"/>
                  <a:pt x="46" y="42"/>
                  <a:pt x="46" y="42"/>
                </a:cubicBezTo>
                <a:cubicBezTo>
                  <a:pt x="48" y="43"/>
                  <a:pt x="49" y="43"/>
                  <a:pt x="51" y="43"/>
                </a:cubicBezTo>
                <a:cubicBezTo>
                  <a:pt x="53" y="43"/>
                  <a:pt x="55" y="43"/>
                  <a:pt x="56" y="42"/>
                </a:cubicBezTo>
                <a:cubicBezTo>
                  <a:pt x="57" y="42"/>
                  <a:pt x="57" y="41"/>
                  <a:pt x="57" y="41"/>
                </a:cubicBezTo>
                <a:cubicBezTo>
                  <a:pt x="96" y="10"/>
                  <a:pt x="96" y="10"/>
                  <a:pt x="96" y="10"/>
                </a:cubicBezTo>
                <a:cubicBezTo>
                  <a:pt x="96" y="10"/>
                  <a:pt x="96" y="10"/>
                  <a:pt x="96" y="10"/>
                </a:cubicBezTo>
                <a:cubicBezTo>
                  <a:pt x="97" y="9"/>
                  <a:pt x="98" y="9"/>
                  <a:pt x="99" y="10"/>
                </a:cubicBezTo>
                <a:cubicBezTo>
                  <a:pt x="100" y="11"/>
                  <a:pt x="100" y="12"/>
                  <a:pt x="99" y="13"/>
                </a:cubicBezTo>
                <a:cubicBezTo>
                  <a:pt x="60" y="44"/>
                  <a:pt x="60" y="44"/>
                  <a:pt x="60" y="44"/>
                </a:cubicBezTo>
                <a:cubicBezTo>
                  <a:pt x="99" y="70"/>
                  <a:pt x="99" y="70"/>
                  <a:pt x="99" y="70"/>
                </a:cubicBezTo>
                <a:cubicBezTo>
                  <a:pt x="99" y="70"/>
                  <a:pt x="99" y="70"/>
                  <a:pt x="99" y="70"/>
                </a:cubicBezTo>
                <a:cubicBezTo>
                  <a:pt x="99" y="70"/>
                  <a:pt x="100" y="71"/>
                  <a:pt x="99" y="72"/>
                </a:cubicBezTo>
                <a:cubicBezTo>
                  <a:pt x="101" y="70"/>
                  <a:pt x="102" y="69"/>
                  <a:pt x="102" y="66"/>
                </a:cubicBezTo>
                <a:cubicBezTo>
                  <a:pt x="102" y="7"/>
                  <a:pt x="102" y="7"/>
                  <a:pt x="102" y="7"/>
                </a:cubicBezTo>
                <a:cubicBezTo>
                  <a:pt x="102" y="3"/>
                  <a:pt x="99" y="0"/>
                  <a:pt x="9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98" name="TextBox 13"/>
          <p:cNvSpPr txBox="1">
            <a:spLocks noChangeArrowheads="1"/>
          </p:cNvSpPr>
          <p:nvPr/>
        </p:nvSpPr>
        <p:spPr bwMode="auto">
          <a:xfrm>
            <a:off x="1562751" y="3860932"/>
            <a:ext cx="2338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提高透明度</a:t>
            </a:r>
            <a:endParaRPr lang="en-US" sz="2400" b="1" dirty="0">
              <a:solidFill>
                <a:srgbClr val="445469"/>
              </a:solidFill>
              <a:latin typeface="Arial" pitchFamily="34" charset="0"/>
              <a:ea typeface="微软雅黑" pitchFamily="34" charset="-122"/>
              <a:sym typeface="Arial" pitchFamily="34" charset="0"/>
            </a:endParaRPr>
          </a:p>
        </p:txBody>
      </p:sp>
      <p:sp>
        <p:nvSpPr>
          <p:cNvPr id="24599" name="TextBox 13"/>
          <p:cNvSpPr txBox="1">
            <a:spLocks noChangeArrowheads="1"/>
          </p:cNvSpPr>
          <p:nvPr/>
        </p:nvSpPr>
        <p:spPr bwMode="auto">
          <a:xfrm>
            <a:off x="1920824" y="4341403"/>
            <a:ext cx="276708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000" dirty="0">
                <a:solidFill>
                  <a:srgbClr val="445469"/>
                </a:solidFill>
                <a:latin typeface="Arial" pitchFamily="34" charset="0"/>
                <a:ea typeface="微软雅黑" pitchFamily="34" charset="-122"/>
                <a:sym typeface="Arial" pitchFamily="34" charset="0"/>
              </a:rPr>
              <a:t>基于数据的客观评估减少主管偏差，提升团队成员之间的信任感</a:t>
            </a:r>
            <a:endParaRPr lang="en-US" sz="2000" dirty="0">
              <a:solidFill>
                <a:srgbClr val="445469"/>
              </a:solidFill>
              <a:latin typeface="Arial" pitchFamily="34" charset="0"/>
              <a:ea typeface="微软雅黑" pitchFamily="34" charset="-122"/>
              <a:sym typeface="Arial" pitchFamily="34" charset="0"/>
            </a:endParaRPr>
          </a:p>
        </p:txBody>
      </p:sp>
      <p:sp>
        <p:nvSpPr>
          <p:cNvPr id="24" name="文本框 10"/>
          <p:cNvSpPr txBox="1">
            <a:spLocks noChangeArrowheads="1"/>
          </p:cNvSpPr>
          <p:nvPr/>
        </p:nvSpPr>
        <p:spPr bwMode="auto">
          <a:xfrm>
            <a:off x="174625" y="220663"/>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痛点解决</a:t>
            </a:r>
          </a:p>
        </p:txBody>
      </p:sp>
      <p:sp>
        <p:nvSpPr>
          <p:cNvPr id="25"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215704955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5808" y="1780427"/>
            <a:ext cx="3600000" cy="240000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0687" y="3358599"/>
            <a:ext cx="3600000" cy="2402609"/>
          </a:xfrm>
          <a:prstGeom prst="rect">
            <a:avLst/>
          </a:prstGeom>
        </p:spPr>
      </p:pic>
      <p:pic>
        <p:nvPicPr>
          <p:cNvPr id="15" name="图片 14"/>
          <p:cNvPicPr>
            <a:picLocks noChangeAspect="1"/>
          </p:cNvPicPr>
          <p:nvPr/>
        </p:nvPicPr>
        <p:blipFill rotWithShape="1">
          <a:blip r:embed="rId5"/>
          <a:srcRect l="78913" t="20919" r="-904" b="1597"/>
          <a:stretch/>
        </p:blipFill>
        <p:spPr>
          <a:xfrm>
            <a:off x="6096000" y="1006168"/>
            <a:ext cx="187680" cy="5610875"/>
          </a:xfrm>
          <a:prstGeom prst="rect">
            <a:avLst/>
          </a:prstGeom>
        </p:spPr>
      </p:pic>
      <p:sp>
        <p:nvSpPr>
          <p:cNvPr id="16" name="文本框 25"/>
          <p:cNvSpPr txBox="1"/>
          <p:nvPr/>
        </p:nvSpPr>
        <p:spPr>
          <a:xfrm>
            <a:off x="6797831" y="1888455"/>
            <a:ext cx="4452607" cy="929678"/>
          </a:xfrm>
          <a:prstGeom prst="rect">
            <a:avLst/>
          </a:prstGeom>
          <a:noFill/>
        </p:spPr>
        <p:txBody>
          <a:bodyPr wrap="square" rtlCol="0">
            <a:spAutoFit/>
          </a:bodyPr>
          <a:lstStyle/>
          <a:p>
            <a:pPr algn="just">
              <a:lnSpc>
                <a:spcPct val="130000"/>
              </a:lnSpc>
            </a:pP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实现</a:t>
            </a:r>
            <a:r>
              <a:rPr lang="en-US" altLang="zh-CN" sz="2200" dirty="0">
                <a:solidFill>
                  <a:schemeClr val="tx1">
                    <a:lumMod val="65000"/>
                    <a:lumOff val="35000"/>
                  </a:schemeClr>
                </a:solidFill>
                <a:latin typeface="微软雅黑" panose="020B0503020204020204" pitchFamily="34" charset="-122"/>
                <a:ea typeface="微软雅黑" panose="020B0503020204020204" pitchFamily="34" charset="-122"/>
              </a:rPr>
              <a:t>AI</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辅助的项目执行情况判断，生成智能化、易理解的报告</a:t>
            </a:r>
          </a:p>
        </p:txBody>
      </p:sp>
      <p:sp>
        <p:nvSpPr>
          <p:cNvPr id="17" name="文本框 26"/>
          <p:cNvSpPr txBox="1"/>
          <p:nvPr/>
        </p:nvSpPr>
        <p:spPr>
          <a:xfrm>
            <a:off x="1661313" y="4559904"/>
            <a:ext cx="4149504" cy="929678"/>
          </a:xfrm>
          <a:prstGeom prst="rect">
            <a:avLst/>
          </a:prstGeom>
          <a:noFill/>
        </p:spPr>
        <p:txBody>
          <a:bodyPr wrap="square" rtlCol="0">
            <a:spAutoFit/>
          </a:bodyPr>
          <a:lstStyle/>
          <a:p>
            <a:pPr algn="just">
              <a:lnSpc>
                <a:spcPct val="130000"/>
              </a:lnSpc>
            </a:pP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减少人工审查微信群记录、会议纪要、项目交付物的时间</a:t>
            </a:r>
          </a:p>
        </p:txBody>
      </p:sp>
      <p:sp>
        <p:nvSpPr>
          <p:cNvPr id="18" name="任意多边形 17"/>
          <p:cNvSpPr/>
          <p:nvPr/>
        </p:nvSpPr>
        <p:spPr>
          <a:xfrm>
            <a:off x="1724073" y="4179414"/>
            <a:ext cx="1506552" cy="154215"/>
          </a:xfrm>
          <a:custGeom>
            <a:avLst/>
            <a:gdLst>
              <a:gd name="connsiteX0" fmla="*/ 0 w 2763191"/>
              <a:gd name="connsiteY0" fmla="*/ 0 h 922218"/>
              <a:gd name="connsiteX1" fmla="*/ 2763191 w 2763191"/>
              <a:gd name="connsiteY1" fmla="*/ 0 h 922218"/>
              <a:gd name="connsiteX2" fmla="*/ 2591499 w 2763191"/>
              <a:gd name="connsiteY2" fmla="*/ 9187 h 922218"/>
              <a:gd name="connsiteX3" fmla="*/ 2287 w 2763191"/>
              <a:gd name="connsiteY3" fmla="*/ 916964 h 922218"/>
              <a:gd name="connsiteX4" fmla="*/ 0 w 2763191"/>
              <a:gd name="connsiteY4" fmla="*/ 922218 h 922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3191" h="922218">
                <a:moveTo>
                  <a:pt x="0" y="0"/>
                </a:moveTo>
                <a:lnTo>
                  <a:pt x="2763191" y="0"/>
                </a:lnTo>
                <a:lnTo>
                  <a:pt x="2591499" y="9187"/>
                </a:lnTo>
                <a:cubicBezTo>
                  <a:pt x="1291865" y="102427"/>
                  <a:pt x="268231" y="461312"/>
                  <a:pt x="2287" y="916964"/>
                </a:cubicBezTo>
                <a:lnTo>
                  <a:pt x="0" y="922218"/>
                </a:lnTo>
                <a:close/>
              </a:path>
            </a:pathLst>
          </a:custGeom>
          <a:gradFill>
            <a:gsLst>
              <a:gs pos="100000">
                <a:schemeClr val="tx1">
                  <a:alpha val="0"/>
                </a:schemeClr>
              </a:gs>
              <a:gs pos="0">
                <a:schemeClr val="tx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flipH="1">
            <a:off x="3809256" y="4179414"/>
            <a:ext cx="1506552" cy="154215"/>
          </a:xfrm>
          <a:custGeom>
            <a:avLst/>
            <a:gdLst>
              <a:gd name="connsiteX0" fmla="*/ 0 w 2763191"/>
              <a:gd name="connsiteY0" fmla="*/ 0 h 922218"/>
              <a:gd name="connsiteX1" fmla="*/ 2763191 w 2763191"/>
              <a:gd name="connsiteY1" fmla="*/ 0 h 922218"/>
              <a:gd name="connsiteX2" fmla="*/ 2591499 w 2763191"/>
              <a:gd name="connsiteY2" fmla="*/ 9187 h 922218"/>
              <a:gd name="connsiteX3" fmla="*/ 2287 w 2763191"/>
              <a:gd name="connsiteY3" fmla="*/ 916964 h 922218"/>
              <a:gd name="connsiteX4" fmla="*/ 0 w 2763191"/>
              <a:gd name="connsiteY4" fmla="*/ 922218 h 922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3191" h="922218">
                <a:moveTo>
                  <a:pt x="0" y="0"/>
                </a:moveTo>
                <a:lnTo>
                  <a:pt x="2763191" y="0"/>
                </a:lnTo>
                <a:lnTo>
                  <a:pt x="2591499" y="9187"/>
                </a:lnTo>
                <a:cubicBezTo>
                  <a:pt x="1291865" y="102427"/>
                  <a:pt x="268231" y="461312"/>
                  <a:pt x="2287" y="916964"/>
                </a:cubicBezTo>
                <a:lnTo>
                  <a:pt x="0" y="922218"/>
                </a:lnTo>
                <a:close/>
              </a:path>
            </a:pathLst>
          </a:custGeom>
          <a:gradFill>
            <a:gsLst>
              <a:gs pos="100000">
                <a:schemeClr val="tx1">
                  <a:alpha val="0"/>
                </a:schemeClr>
              </a:gs>
              <a:gs pos="0">
                <a:schemeClr val="tx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6938952" y="5935436"/>
            <a:ext cx="1506552" cy="154215"/>
          </a:xfrm>
          <a:custGeom>
            <a:avLst/>
            <a:gdLst>
              <a:gd name="connsiteX0" fmla="*/ 0 w 2763191"/>
              <a:gd name="connsiteY0" fmla="*/ 0 h 922218"/>
              <a:gd name="connsiteX1" fmla="*/ 2763191 w 2763191"/>
              <a:gd name="connsiteY1" fmla="*/ 0 h 922218"/>
              <a:gd name="connsiteX2" fmla="*/ 2591499 w 2763191"/>
              <a:gd name="connsiteY2" fmla="*/ 9187 h 922218"/>
              <a:gd name="connsiteX3" fmla="*/ 2287 w 2763191"/>
              <a:gd name="connsiteY3" fmla="*/ 916964 h 922218"/>
              <a:gd name="connsiteX4" fmla="*/ 0 w 2763191"/>
              <a:gd name="connsiteY4" fmla="*/ 922218 h 922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3191" h="922218">
                <a:moveTo>
                  <a:pt x="0" y="0"/>
                </a:moveTo>
                <a:lnTo>
                  <a:pt x="2763191" y="0"/>
                </a:lnTo>
                <a:lnTo>
                  <a:pt x="2591499" y="9187"/>
                </a:lnTo>
                <a:cubicBezTo>
                  <a:pt x="1291865" y="102427"/>
                  <a:pt x="268231" y="461312"/>
                  <a:pt x="2287" y="916964"/>
                </a:cubicBezTo>
                <a:lnTo>
                  <a:pt x="0" y="922218"/>
                </a:lnTo>
                <a:close/>
              </a:path>
            </a:pathLst>
          </a:custGeom>
          <a:gradFill>
            <a:gsLst>
              <a:gs pos="100000">
                <a:schemeClr val="tx1">
                  <a:alpha val="0"/>
                </a:schemeClr>
              </a:gs>
              <a:gs pos="0">
                <a:schemeClr val="tx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H="1">
            <a:off x="9024135" y="5935436"/>
            <a:ext cx="1506552" cy="154215"/>
          </a:xfrm>
          <a:custGeom>
            <a:avLst/>
            <a:gdLst>
              <a:gd name="connsiteX0" fmla="*/ 0 w 2763191"/>
              <a:gd name="connsiteY0" fmla="*/ 0 h 922218"/>
              <a:gd name="connsiteX1" fmla="*/ 2763191 w 2763191"/>
              <a:gd name="connsiteY1" fmla="*/ 0 h 922218"/>
              <a:gd name="connsiteX2" fmla="*/ 2591499 w 2763191"/>
              <a:gd name="connsiteY2" fmla="*/ 9187 h 922218"/>
              <a:gd name="connsiteX3" fmla="*/ 2287 w 2763191"/>
              <a:gd name="connsiteY3" fmla="*/ 916964 h 922218"/>
              <a:gd name="connsiteX4" fmla="*/ 0 w 2763191"/>
              <a:gd name="connsiteY4" fmla="*/ 922218 h 922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3191" h="922218">
                <a:moveTo>
                  <a:pt x="0" y="0"/>
                </a:moveTo>
                <a:lnTo>
                  <a:pt x="2763191" y="0"/>
                </a:lnTo>
                <a:lnTo>
                  <a:pt x="2591499" y="9187"/>
                </a:lnTo>
                <a:cubicBezTo>
                  <a:pt x="1291865" y="102427"/>
                  <a:pt x="268231" y="461312"/>
                  <a:pt x="2287" y="916964"/>
                </a:cubicBezTo>
                <a:lnTo>
                  <a:pt x="0" y="922218"/>
                </a:lnTo>
                <a:close/>
              </a:path>
            </a:pathLst>
          </a:custGeom>
          <a:gradFill>
            <a:gsLst>
              <a:gs pos="100000">
                <a:schemeClr val="tx1">
                  <a:alpha val="0"/>
                </a:schemeClr>
              </a:gs>
              <a:gs pos="0">
                <a:schemeClr val="tx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0"/>
          <p:cNvSpPr txBox="1">
            <a:spLocks noChangeArrowheads="1"/>
          </p:cNvSpPr>
          <p:nvPr/>
        </p:nvSpPr>
        <p:spPr bwMode="auto">
          <a:xfrm>
            <a:off x="174625" y="220663"/>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微软雅黑" pitchFamily="34" charset="-122"/>
                <a:ea typeface="微软雅黑" pitchFamily="34" charset="-122"/>
              </a:rPr>
              <a:t>3. </a:t>
            </a:r>
            <a:r>
              <a:rPr lang="zh-CN" altLang="en-US" sz="2400" b="1" dirty="0">
                <a:latin typeface="微软雅黑" pitchFamily="34" charset="-122"/>
                <a:ea typeface="微软雅黑" pitchFamily="34" charset="-122"/>
              </a:rPr>
              <a:t>项目管理效率</a:t>
            </a:r>
          </a:p>
        </p:txBody>
      </p:sp>
      <p:sp>
        <p:nvSpPr>
          <p:cNvPr id="23"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24" name="TextBox 13">
            <a:extLst>
              <a:ext uri="{FF2B5EF4-FFF2-40B4-BE49-F238E27FC236}">
                <a16:creationId xmlns:a16="http://schemas.microsoft.com/office/drawing/2014/main" id="{DFE09580-903A-4850-BD29-4F527D917F96}"/>
              </a:ext>
            </a:extLst>
          </p:cNvPr>
          <p:cNvSpPr txBox="1">
            <a:spLocks noChangeArrowheads="1"/>
          </p:cNvSpPr>
          <p:nvPr/>
        </p:nvSpPr>
        <p:spPr bwMode="auto">
          <a:xfrm>
            <a:off x="1715808" y="1187203"/>
            <a:ext cx="27527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3200" b="1" dirty="0">
                <a:solidFill>
                  <a:srgbClr val="445469"/>
                </a:solidFill>
                <a:latin typeface="Arial" pitchFamily="34" charset="0"/>
                <a:ea typeface="微软雅黑" pitchFamily="34" charset="-122"/>
                <a:sym typeface="Arial" pitchFamily="34" charset="0"/>
              </a:rPr>
              <a:t>预期功能</a:t>
            </a:r>
            <a:endParaRPr lang="en-US" sz="3200" b="1" dirty="0">
              <a:solidFill>
                <a:srgbClr val="445469"/>
              </a:solidFill>
              <a:latin typeface="Arial" pitchFamily="34" charset="0"/>
              <a:ea typeface="微软雅黑" pitchFamily="34" charset="-122"/>
              <a:sym typeface="Arial" pitchFamily="34" charset="0"/>
            </a:endParaRPr>
          </a:p>
        </p:txBody>
      </p:sp>
    </p:spTree>
    <p:extLst>
      <p:ext uri="{BB962C8B-B14F-4D97-AF65-F5344CB8AC3E}">
        <p14:creationId xmlns:p14="http://schemas.microsoft.com/office/powerpoint/2010/main" val="2860306796"/>
      </p:ext>
    </p:extLst>
  </p:cSld>
  <p:clrMapOvr>
    <a:masterClrMapping/>
  </p:clrMapOvr>
  <p:transition spd="slow" advClick="0" advTm="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563" y="1263650"/>
            <a:ext cx="6253162" cy="6692900"/>
          </a:xfrm>
          <a:prstGeom prst="rect">
            <a:avLst/>
          </a:prstGeom>
          <a:noFill/>
          <a:ln>
            <a:noFill/>
          </a:ln>
          <a:effectLst>
            <a:outerShdw dist="228601" dir="4679996" sx="99001" sy="99001" algn="t" rotWithShape="0">
              <a:srgbClr val="000000">
                <a:alpha val="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占位符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1931988"/>
            <a:ext cx="262255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直角三角形 3"/>
          <p:cNvSpPr>
            <a:spLocks/>
          </p:cNvSpPr>
          <p:nvPr/>
        </p:nvSpPr>
        <p:spPr bwMode="auto">
          <a:xfrm rot="-245120">
            <a:off x="7742238" y="1935163"/>
            <a:ext cx="2505075" cy="2522537"/>
          </a:xfrm>
          <a:custGeom>
            <a:avLst/>
            <a:gdLst>
              <a:gd name="T0" fmla="*/ 0 w 2505824"/>
              <a:gd name="T1" fmla="*/ 168222 h 2522400"/>
              <a:gd name="T2" fmla="*/ 2502829 w 2505824"/>
              <a:gd name="T3" fmla="*/ 2522948 h 2522400"/>
              <a:gd name="T4" fmla="*/ 1333539 w 2505824"/>
              <a:gd name="T5" fmla="*/ 0 h 2522400"/>
              <a:gd name="T6" fmla="*/ 0 w 2505824"/>
              <a:gd name="T7" fmla="*/ 168222 h 25224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05824" h="2522400">
                <a:moveTo>
                  <a:pt x="0" y="168186"/>
                </a:moveTo>
                <a:lnTo>
                  <a:pt x="2505824" y="2522400"/>
                </a:lnTo>
                <a:lnTo>
                  <a:pt x="1335135" y="0"/>
                </a:lnTo>
                <a:lnTo>
                  <a:pt x="0" y="168186"/>
                </a:lnTo>
                <a:close/>
              </a:path>
            </a:pathLst>
          </a:custGeom>
          <a:solidFill>
            <a:schemeClr val="tx2">
              <a:lumMod val="60000"/>
              <a:lumOff val="40000"/>
            </a:schemeClr>
          </a:solidFill>
          <a:ln>
            <a:noFill/>
          </a:ln>
        </p:spPr>
        <p:txBody>
          <a:bodyPr anchor="ctr"/>
          <a:lstStyle/>
          <a:p>
            <a:endParaRPr lang="zh-CN" altLang="en-US"/>
          </a:p>
        </p:txBody>
      </p:sp>
      <p:sp>
        <p:nvSpPr>
          <p:cNvPr id="25607" name="直角三角形 3"/>
          <p:cNvSpPr>
            <a:spLocks/>
          </p:cNvSpPr>
          <p:nvPr/>
        </p:nvSpPr>
        <p:spPr bwMode="auto">
          <a:xfrm>
            <a:off x="7673975" y="2200275"/>
            <a:ext cx="2640013" cy="2498725"/>
          </a:xfrm>
          <a:custGeom>
            <a:avLst/>
            <a:gdLst>
              <a:gd name="T0" fmla="*/ 1348124 w 2639568"/>
              <a:gd name="T1" fmla="*/ 2499343 h 2498519"/>
              <a:gd name="T2" fmla="*/ 0 w 2639568"/>
              <a:gd name="T3" fmla="*/ 0 h 2498519"/>
              <a:gd name="T4" fmla="*/ 2641348 w 2639568"/>
              <a:gd name="T5" fmla="*/ 2145659 h 2498519"/>
              <a:gd name="T6" fmla="*/ 1348124 w 2639568"/>
              <a:gd name="T7" fmla="*/ 2499343 h 24985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39568" h="2498519">
                <a:moveTo>
                  <a:pt x="1347216" y="2498519"/>
                </a:moveTo>
                <a:lnTo>
                  <a:pt x="0" y="0"/>
                </a:lnTo>
                <a:lnTo>
                  <a:pt x="2639568" y="2144951"/>
                </a:lnTo>
                <a:lnTo>
                  <a:pt x="1347216" y="2498519"/>
                </a:lnTo>
                <a:close/>
              </a:path>
            </a:pathLst>
          </a:cu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608" name="Freeform 251"/>
          <p:cNvSpPr>
            <a:spLocks noEditPoints="1"/>
          </p:cNvSpPr>
          <p:nvPr/>
        </p:nvSpPr>
        <p:spPr bwMode="auto">
          <a:xfrm>
            <a:off x="8724900" y="3038475"/>
            <a:ext cx="531813" cy="496888"/>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610" name="矩形 9"/>
          <p:cNvSpPr>
            <a:spLocks noChangeArrowheads="1"/>
          </p:cNvSpPr>
          <p:nvPr/>
        </p:nvSpPr>
        <p:spPr bwMode="auto">
          <a:xfrm>
            <a:off x="2277610" y="993379"/>
            <a:ext cx="3065463" cy="481012"/>
          </a:xfrm>
          <a:prstGeom prst="rect">
            <a:avLst/>
          </a:prstGeom>
          <a:solidFill>
            <a:schemeClr val="tx2"/>
          </a:solidFill>
          <a:ln>
            <a:noFill/>
          </a:ln>
        </p:spPr>
        <p:txBody>
          <a:bodyPr anchor="ctr"/>
          <a:lstStyle/>
          <a:p>
            <a:pPr algn="ctr" eaLnBrk="1" hangingPunct="1"/>
            <a:endParaRPr lang="zh-CN" altLang="en-US">
              <a:solidFill>
                <a:srgbClr val="FFFFFF"/>
              </a:solidFill>
              <a:latin typeface="Arial" pitchFamily="34" charset="0"/>
              <a:ea typeface="微软雅黑" pitchFamily="34" charset="-122"/>
              <a:sym typeface="Arial" pitchFamily="34" charset="0"/>
            </a:endParaRPr>
          </a:p>
        </p:txBody>
      </p:sp>
      <p:sp>
        <p:nvSpPr>
          <p:cNvPr id="25611" name="文本框 11"/>
          <p:cNvSpPr txBox="1">
            <a:spLocks noChangeArrowheads="1"/>
          </p:cNvSpPr>
          <p:nvPr/>
        </p:nvSpPr>
        <p:spPr bwMode="auto">
          <a:xfrm>
            <a:off x="2433797" y="1033830"/>
            <a:ext cx="29705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000" b="1" dirty="0">
                <a:solidFill>
                  <a:schemeClr val="bg1"/>
                </a:solidFill>
                <a:latin typeface="Arial" pitchFamily="34" charset="0"/>
                <a:ea typeface="微软雅黑" pitchFamily="34" charset="-122"/>
                <a:sym typeface="Arial" pitchFamily="34" charset="0"/>
              </a:rPr>
              <a:t>更高效标准的对接流程</a:t>
            </a:r>
            <a:endParaRPr lang="en-US" sz="2000" b="1" dirty="0">
              <a:solidFill>
                <a:schemeClr val="bg1"/>
              </a:solidFill>
              <a:latin typeface="Arial" pitchFamily="34" charset="0"/>
              <a:ea typeface="微软雅黑" pitchFamily="34" charset="-122"/>
              <a:sym typeface="Arial" pitchFamily="34" charset="0"/>
            </a:endParaRPr>
          </a:p>
        </p:txBody>
      </p:sp>
      <p:sp>
        <p:nvSpPr>
          <p:cNvPr id="25612" name="矩形 12"/>
          <p:cNvSpPr>
            <a:spLocks noChangeArrowheads="1"/>
          </p:cNvSpPr>
          <p:nvPr/>
        </p:nvSpPr>
        <p:spPr bwMode="auto">
          <a:xfrm>
            <a:off x="1495425" y="1715691"/>
            <a:ext cx="4076700" cy="163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285750" indent="-285750" defTabSz="1216025" eaLnBrk="1" hangingPunct="1">
              <a:lnSpc>
                <a:spcPct val="120000"/>
              </a:lnSpc>
              <a:spcBef>
                <a:spcPct val="20000"/>
              </a:spcBef>
              <a:buFont typeface="Arial" panose="020B0604020202020204" pitchFamily="34" charset="0"/>
              <a:buChar char="•"/>
            </a:pPr>
            <a:r>
              <a:rPr lang="zh-CN" altLang="en-US" sz="2000" dirty="0">
                <a:solidFill>
                  <a:srgbClr val="000000"/>
                </a:solidFill>
                <a:latin typeface="Arial" pitchFamily="34" charset="0"/>
                <a:ea typeface="微软雅黑" pitchFamily="34" charset="-122"/>
                <a:sym typeface="Arial" pitchFamily="34" charset="0"/>
              </a:rPr>
              <a:t>结构化数据检查</a:t>
            </a:r>
            <a:endParaRPr lang="en-US" altLang="zh-CN" sz="2000" dirty="0">
              <a:solidFill>
                <a:srgbClr val="000000"/>
              </a:solidFill>
              <a:latin typeface="Arial" pitchFamily="34" charset="0"/>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000">
                <a:solidFill>
                  <a:srgbClr val="000000"/>
                </a:solidFill>
                <a:latin typeface="Arial" pitchFamily="34" charset="0"/>
                <a:ea typeface="微软雅黑" pitchFamily="34" charset="-122"/>
                <a:sym typeface="Arial" pitchFamily="34" charset="0"/>
              </a:rPr>
              <a:t>制定文档审查规范</a:t>
            </a:r>
            <a:endParaRPr lang="en-US" altLang="zh-CN" sz="2000" dirty="0">
              <a:solidFill>
                <a:srgbClr val="000000"/>
              </a:solidFill>
              <a:latin typeface="Arial" pitchFamily="34" charset="0"/>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000" dirty="0">
                <a:solidFill>
                  <a:srgbClr val="000000"/>
                </a:solidFill>
                <a:latin typeface="Arial" pitchFamily="34" charset="0"/>
                <a:ea typeface="微软雅黑" pitchFamily="34" charset="-122"/>
                <a:sym typeface="Arial" pitchFamily="34" charset="0"/>
              </a:rPr>
              <a:t>文档版本控制</a:t>
            </a:r>
            <a:endParaRPr lang="en-US" altLang="zh-CN" sz="2000" dirty="0">
              <a:solidFill>
                <a:srgbClr val="000000"/>
              </a:solidFill>
              <a:latin typeface="Arial" pitchFamily="34" charset="0"/>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000" dirty="0">
                <a:solidFill>
                  <a:srgbClr val="000000"/>
                </a:solidFill>
                <a:latin typeface="Arial" pitchFamily="34" charset="0"/>
                <a:ea typeface="微软雅黑" pitchFamily="34" charset="-122"/>
                <a:sym typeface="Arial" pitchFamily="34" charset="0"/>
              </a:rPr>
              <a:t>智能任务通知系统</a:t>
            </a:r>
            <a:endParaRPr lang="en-US" sz="2000" dirty="0">
              <a:solidFill>
                <a:srgbClr val="000000"/>
              </a:solidFill>
              <a:latin typeface="Arial" pitchFamily="34" charset="0"/>
              <a:ea typeface="微软雅黑" pitchFamily="34" charset="-122"/>
              <a:sym typeface="Arial" pitchFamily="34" charset="0"/>
            </a:endParaRPr>
          </a:p>
        </p:txBody>
      </p:sp>
      <p:sp>
        <p:nvSpPr>
          <p:cNvPr id="13" name="文本框 10"/>
          <p:cNvSpPr txBox="1">
            <a:spLocks noChangeArrowheads="1"/>
          </p:cNvSpPr>
          <p:nvPr/>
        </p:nvSpPr>
        <p:spPr bwMode="auto">
          <a:xfrm>
            <a:off x="174625" y="220663"/>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a:latin typeface="微软雅黑" pitchFamily="34" charset="-122"/>
                <a:ea typeface="微软雅黑" pitchFamily="34" charset="-122"/>
              </a:rPr>
              <a:t>两条路径</a:t>
            </a:r>
            <a:endParaRPr lang="zh-CN" altLang="en-US" sz="2400" b="1" dirty="0">
              <a:latin typeface="微软雅黑" pitchFamily="34" charset="-122"/>
              <a:ea typeface="微软雅黑" pitchFamily="34" charset="-122"/>
            </a:endParaRPr>
          </a:p>
        </p:txBody>
      </p:sp>
      <p:sp>
        <p:nvSpPr>
          <p:cNvPr id="14"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16" name="矩形 9">
            <a:extLst>
              <a:ext uri="{FF2B5EF4-FFF2-40B4-BE49-F238E27FC236}">
                <a16:creationId xmlns:a16="http://schemas.microsoft.com/office/drawing/2014/main" id="{5F6A084C-ECCA-423A-ADB7-45F7B16EEB3C}"/>
              </a:ext>
            </a:extLst>
          </p:cNvPr>
          <p:cNvSpPr>
            <a:spLocks noChangeArrowheads="1"/>
          </p:cNvSpPr>
          <p:nvPr/>
        </p:nvSpPr>
        <p:spPr bwMode="auto">
          <a:xfrm>
            <a:off x="2277610" y="3974704"/>
            <a:ext cx="3065463" cy="481012"/>
          </a:xfrm>
          <a:prstGeom prst="rect">
            <a:avLst/>
          </a:prstGeom>
          <a:solidFill>
            <a:schemeClr val="tx2"/>
          </a:solidFill>
          <a:ln>
            <a:noFill/>
          </a:ln>
        </p:spPr>
        <p:txBody>
          <a:bodyPr anchor="ctr"/>
          <a:lstStyle/>
          <a:p>
            <a:pPr algn="ctr" eaLnBrk="1" hangingPunct="1"/>
            <a:r>
              <a:rPr lang="zh-CN" altLang="en-US" sz="2000" b="1" dirty="0">
                <a:solidFill>
                  <a:srgbClr val="FFFFFF"/>
                </a:solidFill>
                <a:latin typeface="Arial" pitchFamily="34" charset="0"/>
                <a:ea typeface="微软雅黑" pitchFamily="34" charset="-122"/>
                <a:sym typeface="Arial" pitchFamily="34" charset="0"/>
              </a:rPr>
              <a:t>信息传递的数字化</a:t>
            </a:r>
          </a:p>
        </p:txBody>
      </p:sp>
      <p:sp>
        <p:nvSpPr>
          <p:cNvPr id="17" name="矩形 12">
            <a:extLst>
              <a:ext uri="{FF2B5EF4-FFF2-40B4-BE49-F238E27FC236}">
                <a16:creationId xmlns:a16="http://schemas.microsoft.com/office/drawing/2014/main" id="{5B096C60-6388-48D4-BEB6-250A4F6D0AF3}"/>
              </a:ext>
            </a:extLst>
          </p:cNvPr>
          <p:cNvSpPr>
            <a:spLocks noChangeArrowheads="1"/>
          </p:cNvSpPr>
          <p:nvPr/>
        </p:nvSpPr>
        <p:spPr bwMode="auto">
          <a:xfrm>
            <a:off x="1495425" y="4622849"/>
            <a:ext cx="4076700" cy="163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285750" indent="-285750" defTabSz="1216025" eaLnBrk="1" hangingPunct="1">
              <a:lnSpc>
                <a:spcPct val="120000"/>
              </a:lnSpc>
              <a:spcBef>
                <a:spcPct val="20000"/>
              </a:spcBef>
              <a:buFont typeface="Arial" panose="020B0604020202020204" pitchFamily="34" charset="0"/>
              <a:buChar char="•"/>
            </a:pPr>
            <a:r>
              <a:rPr lang="zh-CN" altLang="en-US" sz="2000" dirty="0">
                <a:solidFill>
                  <a:srgbClr val="000000"/>
                </a:solidFill>
                <a:latin typeface="Arial" pitchFamily="34" charset="0"/>
                <a:ea typeface="微软雅黑" pitchFamily="34" charset="-122"/>
                <a:sym typeface="Arial" pitchFamily="34" charset="0"/>
              </a:rPr>
              <a:t>自动生成分析报告</a:t>
            </a:r>
            <a:endParaRPr lang="en-US" altLang="zh-CN" sz="2000" dirty="0">
              <a:solidFill>
                <a:srgbClr val="000000"/>
              </a:solidFill>
              <a:latin typeface="Arial" pitchFamily="34" charset="0"/>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000" dirty="0">
                <a:solidFill>
                  <a:srgbClr val="000000"/>
                </a:solidFill>
                <a:latin typeface="Arial" pitchFamily="34" charset="0"/>
                <a:ea typeface="微软雅黑" pitchFamily="34" charset="-122"/>
                <a:sym typeface="Arial" pitchFamily="34" charset="0"/>
              </a:rPr>
              <a:t>项目数据可视化</a:t>
            </a:r>
            <a:endParaRPr lang="en-US" altLang="zh-CN" sz="2000" dirty="0">
              <a:solidFill>
                <a:srgbClr val="000000"/>
              </a:solidFill>
              <a:latin typeface="Arial" pitchFamily="34" charset="0"/>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000" dirty="0">
                <a:solidFill>
                  <a:srgbClr val="000000"/>
                </a:solidFill>
                <a:latin typeface="Arial" pitchFamily="34" charset="0"/>
                <a:ea typeface="微软雅黑" pitchFamily="34" charset="-122"/>
                <a:sym typeface="Arial" pitchFamily="34" charset="0"/>
              </a:rPr>
              <a:t>智能审查建议</a:t>
            </a:r>
            <a:endParaRPr lang="en-US" altLang="zh-CN" sz="2000" dirty="0">
              <a:solidFill>
                <a:srgbClr val="000000"/>
              </a:solidFill>
              <a:latin typeface="Arial" pitchFamily="34" charset="0"/>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000" dirty="0">
                <a:solidFill>
                  <a:srgbClr val="000000"/>
                </a:solidFill>
                <a:latin typeface="Arial" pitchFamily="34" charset="0"/>
                <a:ea typeface="微软雅黑" pitchFamily="34" charset="-122"/>
                <a:sym typeface="Arial" pitchFamily="34" charset="0"/>
              </a:rPr>
              <a:t>决策支持系统</a:t>
            </a:r>
            <a:endParaRPr lang="en-US" altLang="zh-CN" sz="2000" dirty="0">
              <a:solidFill>
                <a:srgbClr val="000000"/>
              </a:solidFill>
              <a:latin typeface="Arial" pitchFamily="34" charset="0"/>
              <a:ea typeface="微软雅黑" pitchFamily="34" charset="-122"/>
              <a:sym typeface="Arial" pitchFamily="34" charset="0"/>
            </a:endParaRPr>
          </a:p>
        </p:txBody>
      </p:sp>
      <p:sp>
        <p:nvSpPr>
          <p:cNvPr id="2" name="圆角矩形 3">
            <a:extLst>
              <a:ext uri="{FF2B5EF4-FFF2-40B4-BE49-F238E27FC236}">
                <a16:creationId xmlns:a16="http://schemas.microsoft.com/office/drawing/2014/main" id="{4CC81374-D261-32A8-488E-F46778E044F3}"/>
              </a:ext>
            </a:extLst>
          </p:cNvPr>
          <p:cNvSpPr>
            <a:spLocks noChangeArrowheads="1"/>
          </p:cNvSpPr>
          <p:nvPr/>
        </p:nvSpPr>
        <p:spPr bwMode="auto">
          <a:xfrm>
            <a:off x="1035434" y="1464103"/>
            <a:ext cx="5497923" cy="2222609"/>
          </a:xfrm>
          <a:prstGeom prst="roundRect">
            <a:avLst>
              <a:gd name="adj" fmla="val 9083"/>
            </a:avLst>
          </a:prstGeom>
          <a:noFill/>
          <a:ln w="12700">
            <a:solidFill>
              <a:srgbClr val="ADBACA"/>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3" name="圆角矩形 3">
            <a:extLst>
              <a:ext uri="{FF2B5EF4-FFF2-40B4-BE49-F238E27FC236}">
                <a16:creationId xmlns:a16="http://schemas.microsoft.com/office/drawing/2014/main" id="{40B915F2-C190-A0F9-2F6D-AF7C920059DC}"/>
              </a:ext>
            </a:extLst>
          </p:cNvPr>
          <p:cNvSpPr>
            <a:spLocks noChangeArrowheads="1"/>
          </p:cNvSpPr>
          <p:nvPr/>
        </p:nvSpPr>
        <p:spPr bwMode="auto">
          <a:xfrm>
            <a:off x="1035434" y="4455716"/>
            <a:ext cx="5497923" cy="2222609"/>
          </a:xfrm>
          <a:prstGeom prst="roundRect">
            <a:avLst>
              <a:gd name="adj" fmla="val 9083"/>
            </a:avLst>
          </a:prstGeom>
          <a:noFill/>
          <a:ln w="12700">
            <a:solidFill>
              <a:srgbClr val="ADBACA"/>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42985011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a:spLocks/>
          </p:cNvSpPr>
          <p:nvPr/>
        </p:nvSpPr>
        <p:spPr bwMode="auto">
          <a:xfrm>
            <a:off x="5614988"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75" name="矩形 1"/>
          <p:cNvSpPr>
            <a:spLocks/>
          </p:cNvSpPr>
          <p:nvPr/>
        </p:nvSpPr>
        <p:spPr bwMode="auto">
          <a:xfrm>
            <a:off x="5768975"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tx2"/>
          </a:solidFill>
          <a:ln>
            <a:noFill/>
          </a:ln>
        </p:spPr>
        <p:txBody>
          <a:bodyPr anchor="ctr"/>
          <a:lstStyle/>
          <a:p>
            <a:endParaRPr lang="zh-CN" altLang="en-US"/>
          </a:p>
        </p:txBody>
      </p:sp>
      <p:grpSp>
        <p:nvGrpSpPr>
          <p:cNvPr id="2" name="组合 1"/>
          <p:cNvGrpSpPr/>
          <p:nvPr/>
        </p:nvGrpSpPr>
        <p:grpSpPr>
          <a:xfrm>
            <a:off x="9837738" y="-147638"/>
            <a:ext cx="2522537" cy="3543301"/>
            <a:chOff x="9837738" y="-147638"/>
            <a:chExt cx="2522537" cy="3543301"/>
          </a:xfrm>
        </p:grpSpPr>
        <p:sp>
          <p:nvSpPr>
            <p:cNvPr id="3076" name="等腰三角形 4"/>
            <p:cNvSpPr>
              <a:spLocks/>
            </p:cNvSpPr>
            <p:nvPr/>
          </p:nvSpPr>
          <p:spPr bwMode="auto">
            <a:xfrm rot="-344388">
              <a:off x="9923463" y="-147638"/>
              <a:ext cx="2436812" cy="3543301"/>
            </a:xfrm>
            <a:custGeom>
              <a:avLst/>
              <a:gdLst>
                <a:gd name="T0" fmla="*/ 0 w 2436495"/>
                <a:gd name="T1" fmla="*/ 0 h 3543376"/>
                <a:gd name="T2" fmla="*/ 2437763 w 2436495"/>
                <a:gd name="T3" fmla="*/ 249654 h 3543376"/>
                <a:gd name="T4" fmla="*/ 2094302 w 2436495"/>
                <a:gd name="T5" fmla="*/ 354307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2"/>
            </a:solidFill>
            <a:ln>
              <a:noFill/>
            </a:ln>
          </p:spPr>
          <p:txBody>
            <a:bodyPr anchor="ctr"/>
            <a:lstStyle/>
            <a:p>
              <a:endParaRPr lang="zh-CN" altLang="en-US"/>
            </a:p>
          </p:txBody>
        </p:sp>
        <p:sp>
          <p:nvSpPr>
            <p:cNvPr id="3077" name="等腰三角形 4"/>
            <p:cNvSpPr>
              <a:spLocks/>
            </p:cNvSpPr>
            <p:nvPr/>
          </p:nvSpPr>
          <p:spPr bwMode="auto">
            <a:xfrm rot="10452885">
              <a:off x="9837738" y="146050"/>
              <a:ext cx="1068387" cy="1552575"/>
            </a:xfrm>
            <a:custGeom>
              <a:avLst/>
              <a:gdLst>
                <a:gd name="T0" fmla="*/ 0 w 2436495"/>
                <a:gd name="T1" fmla="*/ 0 h 3543376"/>
                <a:gd name="T2" fmla="*/ 90078 w 2436495"/>
                <a:gd name="T3" fmla="*/ 9203 h 3543376"/>
                <a:gd name="T4" fmla="*/ 77387 w 2436495"/>
                <a:gd name="T5" fmla="*/ 130604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sp>
        <p:nvSpPr>
          <p:cNvPr id="3078" name="矩形 31"/>
          <p:cNvSpPr>
            <a:spLocks noChangeArrowheads="1"/>
          </p:cNvSpPr>
          <p:nvPr/>
        </p:nvSpPr>
        <p:spPr bwMode="auto">
          <a:xfrm>
            <a:off x="2227081" y="1954530"/>
            <a:ext cx="34067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eaLnBrk="1" hangingPunct="1">
              <a:spcBef>
                <a:spcPct val="50000"/>
              </a:spcBef>
            </a:pPr>
            <a:endParaRPr lang="zh-CN" altLang="en-US" sz="1600" b="1">
              <a:solidFill>
                <a:srgbClr val="000000"/>
              </a:solidFill>
              <a:latin typeface="Arial" pitchFamily="34" charset="0"/>
            </a:endParaRPr>
          </a:p>
        </p:txBody>
      </p:sp>
      <p:sp>
        <p:nvSpPr>
          <p:cNvPr id="3079" name="Rectangle 6"/>
          <p:cNvSpPr>
            <a:spLocks noChangeArrowheads="1"/>
          </p:cNvSpPr>
          <p:nvPr/>
        </p:nvSpPr>
        <p:spPr bwMode="auto">
          <a:xfrm>
            <a:off x="2301512" y="1998950"/>
            <a:ext cx="4770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a:solidFill>
                  <a:schemeClr val="tx2"/>
                </a:solidFill>
                <a:latin typeface="微软雅黑" pitchFamily="34" charset="-122"/>
                <a:ea typeface="微软雅黑" pitchFamily="34" charset="-122"/>
              </a:rPr>
              <a:t>洞察需求：试窥管理新格局</a:t>
            </a:r>
            <a:endParaRPr lang="zh-CN" altLang="en-US" sz="2000" b="1" dirty="0">
              <a:solidFill>
                <a:schemeClr val="tx2"/>
              </a:solidFill>
              <a:latin typeface="微软雅黑" pitchFamily="34" charset="-122"/>
              <a:ea typeface="微软雅黑" pitchFamily="34" charset="-122"/>
            </a:endParaRPr>
          </a:p>
        </p:txBody>
      </p:sp>
      <p:sp>
        <p:nvSpPr>
          <p:cNvPr id="3080" name="矩形 29"/>
          <p:cNvSpPr>
            <a:spLocks noChangeArrowheads="1"/>
          </p:cNvSpPr>
          <p:nvPr/>
        </p:nvSpPr>
        <p:spPr bwMode="auto">
          <a:xfrm>
            <a:off x="714193" y="1954530"/>
            <a:ext cx="1328738" cy="4889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3081" name="文本框 30"/>
          <p:cNvSpPr txBox="1">
            <a:spLocks noChangeArrowheads="1"/>
          </p:cNvSpPr>
          <p:nvPr/>
        </p:nvSpPr>
        <p:spPr bwMode="auto">
          <a:xfrm>
            <a:off x="890406" y="1991043"/>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000" b="1">
                <a:solidFill>
                  <a:srgbClr val="FFFFFF"/>
                </a:solidFill>
                <a:latin typeface="微软雅黑" pitchFamily="34" charset="-122"/>
                <a:ea typeface="微软雅黑" pitchFamily="34" charset="-122"/>
              </a:rPr>
              <a:t>第一章</a:t>
            </a:r>
          </a:p>
        </p:txBody>
      </p:sp>
      <p:sp>
        <p:nvSpPr>
          <p:cNvPr id="3082" name="矩形 38"/>
          <p:cNvSpPr>
            <a:spLocks noChangeArrowheads="1"/>
          </p:cNvSpPr>
          <p:nvPr/>
        </p:nvSpPr>
        <p:spPr bwMode="auto">
          <a:xfrm>
            <a:off x="2227081" y="2909329"/>
            <a:ext cx="34067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eaLnBrk="1" hangingPunct="1">
              <a:spcBef>
                <a:spcPct val="50000"/>
              </a:spcBef>
            </a:pPr>
            <a:endParaRPr lang="zh-CN" altLang="en-US" sz="1600" b="1">
              <a:solidFill>
                <a:srgbClr val="000000"/>
              </a:solidFill>
              <a:latin typeface="Arial" pitchFamily="34" charset="0"/>
            </a:endParaRPr>
          </a:p>
        </p:txBody>
      </p:sp>
      <p:sp>
        <p:nvSpPr>
          <p:cNvPr id="3084" name="矩形 36"/>
          <p:cNvSpPr>
            <a:spLocks noChangeArrowheads="1"/>
          </p:cNvSpPr>
          <p:nvPr/>
        </p:nvSpPr>
        <p:spPr bwMode="auto">
          <a:xfrm>
            <a:off x="714193" y="2909329"/>
            <a:ext cx="1328738" cy="4889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3085" name="文本框 37"/>
          <p:cNvSpPr txBox="1">
            <a:spLocks noChangeArrowheads="1"/>
          </p:cNvSpPr>
          <p:nvPr/>
        </p:nvSpPr>
        <p:spPr bwMode="auto">
          <a:xfrm>
            <a:off x="890406" y="2945842"/>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000" b="1">
                <a:solidFill>
                  <a:srgbClr val="FFFFFF"/>
                </a:solidFill>
                <a:latin typeface="微软雅黑" pitchFamily="34" charset="-122"/>
                <a:ea typeface="微软雅黑" pitchFamily="34" charset="-122"/>
              </a:rPr>
              <a:t>第二章</a:t>
            </a:r>
          </a:p>
        </p:txBody>
      </p:sp>
      <p:sp>
        <p:nvSpPr>
          <p:cNvPr id="3086" name="矩形 45"/>
          <p:cNvSpPr>
            <a:spLocks noChangeArrowheads="1"/>
          </p:cNvSpPr>
          <p:nvPr/>
        </p:nvSpPr>
        <p:spPr bwMode="auto">
          <a:xfrm>
            <a:off x="2228668" y="3864128"/>
            <a:ext cx="3405188"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eaLnBrk="1" hangingPunct="1">
              <a:spcBef>
                <a:spcPct val="50000"/>
              </a:spcBef>
            </a:pPr>
            <a:endParaRPr lang="zh-CN" altLang="en-US" sz="1600" b="1">
              <a:solidFill>
                <a:srgbClr val="000000"/>
              </a:solidFill>
              <a:latin typeface="Arial" pitchFamily="34" charset="0"/>
            </a:endParaRPr>
          </a:p>
        </p:txBody>
      </p:sp>
      <p:sp>
        <p:nvSpPr>
          <p:cNvPr id="3087" name="Rectangle 6"/>
          <p:cNvSpPr>
            <a:spLocks noChangeArrowheads="1"/>
          </p:cNvSpPr>
          <p:nvPr/>
        </p:nvSpPr>
        <p:spPr bwMode="auto">
          <a:xfrm>
            <a:off x="2283097" y="3908548"/>
            <a:ext cx="34517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chemeClr val="tx2"/>
                </a:solidFill>
                <a:latin typeface="微软雅黑" pitchFamily="34" charset="-122"/>
                <a:ea typeface="微软雅黑" pitchFamily="34" charset="-122"/>
              </a:rPr>
              <a:t>商业引擎：撬动市场刚性需</a:t>
            </a:r>
          </a:p>
        </p:txBody>
      </p:sp>
      <p:sp>
        <p:nvSpPr>
          <p:cNvPr id="3088" name="矩形 43"/>
          <p:cNvSpPr>
            <a:spLocks noChangeArrowheads="1"/>
          </p:cNvSpPr>
          <p:nvPr/>
        </p:nvSpPr>
        <p:spPr bwMode="auto">
          <a:xfrm>
            <a:off x="714193" y="3864128"/>
            <a:ext cx="1328738" cy="4889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3089" name="文本框 44"/>
          <p:cNvSpPr txBox="1">
            <a:spLocks noChangeArrowheads="1"/>
          </p:cNvSpPr>
          <p:nvPr/>
        </p:nvSpPr>
        <p:spPr bwMode="auto">
          <a:xfrm>
            <a:off x="890406" y="3900641"/>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000" b="1">
                <a:solidFill>
                  <a:srgbClr val="FFFFFF"/>
                </a:solidFill>
                <a:latin typeface="微软雅黑" pitchFamily="34" charset="-122"/>
                <a:ea typeface="微软雅黑" pitchFamily="34" charset="-122"/>
              </a:rPr>
              <a:t>第三章</a:t>
            </a:r>
          </a:p>
        </p:txBody>
      </p:sp>
      <p:grpSp>
        <p:nvGrpSpPr>
          <p:cNvPr id="3094" name="组合 54"/>
          <p:cNvGrpSpPr>
            <a:grpSpLocks/>
          </p:cNvGrpSpPr>
          <p:nvPr/>
        </p:nvGrpSpPr>
        <p:grpSpPr bwMode="auto">
          <a:xfrm>
            <a:off x="509406" y="732155"/>
            <a:ext cx="2701925" cy="900113"/>
            <a:chOff x="0" y="0"/>
            <a:chExt cx="2702007" cy="899374"/>
          </a:xfrm>
        </p:grpSpPr>
        <p:grpSp>
          <p:nvGrpSpPr>
            <p:cNvPr id="3100" name="组合 55"/>
            <p:cNvGrpSpPr>
              <a:grpSpLocks/>
            </p:cNvGrpSpPr>
            <p:nvPr/>
          </p:nvGrpSpPr>
          <p:grpSpPr bwMode="auto">
            <a:xfrm>
              <a:off x="0" y="0"/>
              <a:ext cx="2702007" cy="849531"/>
              <a:chOff x="0" y="0"/>
              <a:chExt cx="2702007" cy="849531"/>
            </a:xfrm>
          </p:grpSpPr>
          <p:sp>
            <p:nvSpPr>
              <p:cNvPr id="3102" name="文本框 5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3600" b="1" dirty="0">
                    <a:solidFill>
                      <a:srgbClr val="000000"/>
                    </a:solidFill>
                    <a:latin typeface="微软雅黑" pitchFamily="34" charset="-122"/>
                    <a:ea typeface="微软雅黑" pitchFamily="34" charset="-122"/>
                  </a:rPr>
                  <a:t>目</a:t>
                </a:r>
                <a:r>
                  <a:rPr lang="zh-CN" altLang="en-US" sz="3600" b="1" dirty="0">
                    <a:solidFill>
                      <a:schemeClr val="tx2"/>
                    </a:solidFill>
                    <a:latin typeface="微软雅黑" pitchFamily="34" charset="-122"/>
                    <a:ea typeface="微软雅黑" pitchFamily="34" charset="-122"/>
                  </a:rPr>
                  <a:t>录</a:t>
                </a:r>
              </a:p>
            </p:txBody>
          </p:sp>
          <p:cxnSp>
            <p:nvCxnSpPr>
              <p:cNvPr id="3103" name="直接连接符 58"/>
              <p:cNvCxnSpPr>
                <a:cxnSpLocks noChangeShapeType="1"/>
              </p:cNvCxnSpPr>
              <p:nvPr/>
            </p:nvCxnSpPr>
            <p:spPr bwMode="auto">
              <a:xfrm>
                <a:off x="151331" y="849531"/>
                <a:ext cx="2550676"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3101" name="文本框 5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000" b="1" dirty="0">
                  <a:solidFill>
                    <a:schemeClr val="tx2"/>
                  </a:solidFill>
                  <a:latin typeface="微软雅黑" pitchFamily="34" charset="-122"/>
                  <a:ea typeface="微软雅黑" pitchFamily="34" charset="-122"/>
                </a:rPr>
                <a:t>Contents</a:t>
              </a:r>
              <a:endParaRPr lang="zh-CN" altLang="en-US" sz="2000" b="1" dirty="0">
                <a:solidFill>
                  <a:schemeClr val="tx2"/>
                </a:solidFill>
                <a:latin typeface="微软雅黑" pitchFamily="34" charset="-122"/>
                <a:ea typeface="微软雅黑" pitchFamily="34" charset="-122"/>
              </a:endParaRPr>
            </a:p>
          </p:txBody>
        </p:sp>
      </p:grpSp>
      <p:pic>
        <p:nvPicPr>
          <p:cNvPr id="309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407" y="3894849"/>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6">
            <a:extLst>
              <a:ext uri="{FF2B5EF4-FFF2-40B4-BE49-F238E27FC236}">
                <a16:creationId xmlns:a16="http://schemas.microsoft.com/office/drawing/2014/main" id="{8B434B8A-B657-4549-A7D4-86291925511B}"/>
              </a:ext>
            </a:extLst>
          </p:cNvPr>
          <p:cNvSpPr>
            <a:spLocks noChangeArrowheads="1"/>
          </p:cNvSpPr>
          <p:nvPr/>
        </p:nvSpPr>
        <p:spPr bwMode="auto">
          <a:xfrm>
            <a:off x="2301512" y="2957001"/>
            <a:ext cx="47616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a:solidFill>
                  <a:schemeClr val="tx2"/>
                </a:solidFill>
                <a:latin typeface="微软雅黑" pitchFamily="34" charset="-122"/>
                <a:ea typeface="微软雅黑" pitchFamily="34" charset="-122"/>
              </a:rPr>
              <a:t>模块协同：构筑价值全景图</a:t>
            </a:r>
            <a:endParaRPr lang="zh-CN" altLang="en-US" sz="2000" b="1" dirty="0">
              <a:solidFill>
                <a:schemeClr val="tx2"/>
              </a:solidFill>
              <a:latin typeface="微软雅黑" pitchFamily="34" charset="-122"/>
              <a:ea typeface="微软雅黑" pitchFamily="34" charset="-122"/>
            </a:endParaRPr>
          </a:p>
        </p:txBody>
      </p:sp>
      <p:sp>
        <p:nvSpPr>
          <p:cNvPr id="3" name="矩形 31">
            <a:extLst>
              <a:ext uri="{FF2B5EF4-FFF2-40B4-BE49-F238E27FC236}">
                <a16:creationId xmlns:a16="http://schemas.microsoft.com/office/drawing/2014/main" id="{196C3AB3-C37A-AAAF-816F-B5CD91C6B16A}"/>
              </a:ext>
            </a:extLst>
          </p:cNvPr>
          <p:cNvSpPr>
            <a:spLocks noChangeArrowheads="1"/>
          </p:cNvSpPr>
          <p:nvPr/>
        </p:nvSpPr>
        <p:spPr bwMode="auto">
          <a:xfrm>
            <a:off x="2227081" y="4696483"/>
            <a:ext cx="3406775" cy="48895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eaLnBrk="1" hangingPunct="1">
              <a:spcBef>
                <a:spcPct val="50000"/>
              </a:spcBef>
            </a:pPr>
            <a:endParaRPr lang="zh-CN" altLang="en-US" sz="1600" b="1">
              <a:solidFill>
                <a:srgbClr val="000000"/>
              </a:solidFill>
              <a:latin typeface="Arial" pitchFamily="34" charset="0"/>
            </a:endParaRPr>
          </a:p>
        </p:txBody>
      </p:sp>
      <p:sp>
        <p:nvSpPr>
          <p:cNvPr id="4" name="矩形 29">
            <a:extLst>
              <a:ext uri="{FF2B5EF4-FFF2-40B4-BE49-F238E27FC236}">
                <a16:creationId xmlns:a16="http://schemas.microsoft.com/office/drawing/2014/main" id="{776197B8-CA10-4D24-65BB-7363A9FA07ED}"/>
              </a:ext>
            </a:extLst>
          </p:cNvPr>
          <p:cNvSpPr>
            <a:spLocks noChangeArrowheads="1"/>
          </p:cNvSpPr>
          <p:nvPr/>
        </p:nvSpPr>
        <p:spPr bwMode="auto">
          <a:xfrm>
            <a:off x="714193" y="4696483"/>
            <a:ext cx="1328738" cy="4889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5" name="文本框 30">
            <a:extLst>
              <a:ext uri="{FF2B5EF4-FFF2-40B4-BE49-F238E27FC236}">
                <a16:creationId xmlns:a16="http://schemas.microsoft.com/office/drawing/2014/main" id="{EEB7ABFC-FCD3-C881-1782-AEDE64F297BE}"/>
              </a:ext>
            </a:extLst>
          </p:cNvPr>
          <p:cNvSpPr txBox="1">
            <a:spLocks noChangeArrowheads="1"/>
          </p:cNvSpPr>
          <p:nvPr/>
        </p:nvSpPr>
        <p:spPr bwMode="auto">
          <a:xfrm>
            <a:off x="890406" y="4732996"/>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000" b="1">
                <a:solidFill>
                  <a:srgbClr val="FFFFFF"/>
                </a:solidFill>
                <a:latin typeface="微软雅黑" pitchFamily="34" charset="-122"/>
                <a:ea typeface="微软雅黑" pitchFamily="34" charset="-122"/>
              </a:rPr>
              <a:t>第四章</a:t>
            </a:r>
          </a:p>
        </p:txBody>
      </p:sp>
      <p:sp>
        <p:nvSpPr>
          <p:cNvPr id="10" name="Rectangle 6">
            <a:extLst>
              <a:ext uri="{FF2B5EF4-FFF2-40B4-BE49-F238E27FC236}">
                <a16:creationId xmlns:a16="http://schemas.microsoft.com/office/drawing/2014/main" id="{869D0D30-369A-C8BA-3D6E-D9F9C6293FC0}"/>
              </a:ext>
            </a:extLst>
          </p:cNvPr>
          <p:cNvSpPr>
            <a:spLocks noChangeArrowheads="1"/>
          </p:cNvSpPr>
          <p:nvPr/>
        </p:nvSpPr>
        <p:spPr bwMode="auto">
          <a:xfrm>
            <a:off x="2283097" y="4731024"/>
            <a:ext cx="47616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a:solidFill>
                  <a:schemeClr val="tx2"/>
                </a:solidFill>
                <a:latin typeface="微软雅黑" pitchFamily="34" charset="-122"/>
                <a:ea typeface="微软雅黑" pitchFamily="34" charset="-122"/>
              </a:rPr>
              <a:t>展望未来：描绘成长阔蓝图</a:t>
            </a:r>
            <a:endParaRPr lang="zh-CN" altLang="en-US" sz="2000" b="1" dirty="0">
              <a:solidFill>
                <a:schemeClr val="tx2"/>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AutoShape 82"/>
          <p:cNvSpPr>
            <a:spLocks/>
          </p:cNvSpPr>
          <p:nvPr/>
        </p:nvSpPr>
        <p:spPr bwMode="auto">
          <a:xfrm>
            <a:off x="2834878" y="2362200"/>
            <a:ext cx="34925" cy="34925"/>
          </a:xfrm>
          <a:custGeom>
            <a:avLst/>
            <a:gdLst>
              <a:gd name="T0" fmla="*/ 73819 w 21600"/>
              <a:gd name="T1" fmla="*/ 98421 h 21600"/>
              <a:gd name="T2" fmla="*/ 49212 w 21600"/>
              <a:gd name="T3" fmla="*/ 73819 h 21600"/>
              <a:gd name="T4" fmla="*/ 73819 w 21600"/>
              <a:gd name="T5" fmla="*/ 49212 h 21600"/>
              <a:gd name="T6" fmla="*/ 98421 w 21600"/>
              <a:gd name="T7" fmla="*/ 73819 h 21600"/>
              <a:gd name="T8" fmla="*/ 73819 w 21600"/>
              <a:gd name="T9" fmla="*/ 98421 h 21600"/>
              <a:gd name="T10" fmla="*/ 73819 w 21600"/>
              <a:gd name="T11" fmla="*/ 0 h 21600"/>
              <a:gd name="T12" fmla="*/ 0 w 21600"/>
              <a:gd name="T13" fmla="*/ 73819 h 21600"/>
              <a:gd name="T14" fmla="*/ 73819 w 21600"/>
              <a:gd name="T15" fmla="*/ 147624 h 21600"/>
              <a:gd name="T16" fmla="*/ 147633 w 21600"/>
              <a:gd name="T17" fmla="*/ 73819 h 21600"/>
              <a:gd name="T18" fmla="*/ 73819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FDB81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8099" dir="2700000" algn="ctr" rotWithShape="0">
                    <a:srgbClr val="000000">
                      <a:alpha val="73996"/>
                    </a:srgbClr>
                  </a:outerShdw>
                </a:effectLst>
              </a14:hiddenEffects>
            </a:ext>
          </a:extLst>
        </p:spPr>
        <p:txBody>
          <a:bodyPr lIns="50701" tIns="50701" rIns="50701" bIns="50701" anchor="ctr"/>
          <a:lstStyle/>
          <a:p>
            <a:endParaRPr lang="zh-CN" altLang="en-US"/>
          </a:p>
        </p:txBody>
      </p:sp>
      <p:sp>
        <p:nvSpPr>
          <p:cNvPr id="21511" name="Oval 18"/>
          <p:cNvSpPr>
            <a:spLocks noChangeArrowheads="1"/>
          </p:cNvSpPr>
          <p:nvPr/>
        </p:nvSpPr>
        <p:spPr bwMode="auto">
          <a:xfrm>
            <a:off x="1995091" y="2411412"/>
            <a:ext cx="725487" cy="725488"/>
          </a:xfrm>
          <a:prstGeom prst="ellipse">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1217613" eaLnBrk="1" hangingPunct="1"/>
            <a:endParaRPr lang="en-US" altLang="zh-CN" sz="3100">
              <a:solidFill>
                <a:srgbClr val="FFFFFF"/>
              </a:solidFill>
              <a:latin typeface="Arial" pitchFamily="34" charset="0"/>
              <a:ea typeface="微软雅黑" pitchFamily="34" charset="-122"/>
              <a:sym typeface="Arial" pitchFamily="34" charset="0"/>
            </a:endParaRPr>
          </a:p>
        </p:txBody>
      </p:sp>
      <p:sp>
        <p:nvSpPr>
          <p:cNvPr id="21512" name="Freeform 19"/>
          <p:cNvSpPr>
            <a:spLocks noEditPoints="1"/>
          </p:cNvSpPr>
          <p:nvPr/>
        </p:nvSpPr>
        <p:spPr bwMode="auto">
          <a:xfrm>
            <a:off x="2172891" y="2628900"/>
            <a:ext cx="388937" cy="314325"/>
          </a:xfrm>
          <a:custGeom>
            <a:avLst/>
            <a:gdLst>
              <a:gd name="T0" fmla="*/ 2147483647 w 400"/>
              <a:gd name="T1" fmla="*/ 2147483647 h 322"/>
              <a:gd name="T2" fmla="*/ 2147483647 w 400"/>
              <a:gd name="T3" fmla="*/ 2147483647 h 322"/>
              <a:gd name="T4" fmla="*/ 2147483647 w 400"/>
              <a:gd name="T5" fmla="*/ 2147483647 h 322"/>
              <a:gd name="T6" fmla="*/ 2147483647 w 400"/>
              <a:gd name="T7" fmla="*/ 2147483647 h 322"/>
              <a:gd name="T8" fmla="*/ 2147483647 w 400"/>
              <a:gd name="T9" fmla="*/ 2147483647 h 322"/>
              <a:gd name="T10" fmla="*/ 2147483647 w 400"/>
              <a:gd name="T11" fmla="*/ 2147483647 h 322"/>
              <a:gd name="T12" fmla="*/ 2147483647 w 400"/>
              <a:gd name="T13" fmla="*/ 2147483647 h 322"/>
              <a:gd name="T14" fmla="*/ 0 w 400"/>
              <a:gd name="T15" fmla="*/ 2147483647 h 322"/>
              <a:gd name="T16" fmla="*/ 0 w 400"/>
              <a:gd name="T17" fmla="*/ 2147483647 h 322"/>
              <a:gd name="T18" fmla="*/ 2147483647 w 400"/>
              <a:gd name="T19" fmla="*/ 2147483647 h 322"/>
              <a:gd name="T20" fmla="*/ 2147483647 w 400"/>
              <a:gd name="T21" fmla="*/ 2147483647 h 322"/>
              <a:gd name="T22" fmla="*/ 2147483647 w 400"/>
              <a:gd name="T23" fmla="*/ 2147483647 h 322"/>
              <a:gd name="T24" fmla="*/ 2147483647 w 400"/>
              <a:gd name="T25" fmla="*/ 2147483647 h 322"/>
              <a:gd name="T26" fmla="*/ 2147483647 w 400"/>
              <a:gd name="T27" fmla="*/ 2147483647 h 322"/>
              <a:gd name="T28" fmla="*/ 2147483647 w 400"/>
              <a:gd name="T29" fmla="*/ 2147483647 h 322"/>
              <a:gd name="T30" fmla="*/ 2147483647 w 400"/>
              <a:gd name="T31" fmla="*/ 2147483647 h 322"/>
              <a:gd name="T32" fmla="*/ 2147483647 w 400"/>
              <a:gd name="T33" fmla="*/ 2147483647 h 322"/>
              <a:gd name="T34" fmla="*/ 2147483647 w 400"/>
              <a:gd name="T35" fmla="*/ 2147483647 h 322"/>
              <a:gd name="T36" fmla="*/ 2147483647 w 400"/>
              <a:gd name="T37" fmla="*/ 2147483647 h 322"/>
              <a:gd name="T38" fmla="*/ 2147483647 w 400"/>
              <a:gd name="T39" fmla="*/ 2147483647 h 322"/>
              <a:gd name="T40" fmla="*/ 2147483647 w 400"/>
              <a:gd name="T41" fmla="*/ 2147483647 h 322"/>
              <a:gd name="T42" fmla="*/ 2147483647 w 400"/>
              <a:gd name="T43" fmla="*/ 2147483647 h 322"/>
              <a:gd name="T44" fmla="*/ 2147483647 w 400"/>
              <a:gd name="T45" fmla="*/ 2147483647 h 322"/>
              <a:gd name="T46" fmla="*/ 2147483647 w 400"/>
              <a:gd name="T47" fmla="*/ 2147483647 h 322"/>
              <a:gd name="T48" fmla="*/ 2147483647 w 400"/>
              <a:gd name="T49" fmla="*/ 2147483647 h 322"/>
              <a:gd name="T50" fmla="*/ 2147483647 w 400"/>
              <a:gd name="T51" fmla="*/ 2147483647 h 322"/>
              <a:gd name="T52" fmla="*/ 2147483647 w 400"/>
              <a:gd name="T53" fmla="*/ 2147483647 h 322"/>
              <a:gd name="T54" fmla="*/ 2147483647 w 400"/>
              <a:gd name="T55" fmla="*/ 2147483647 h 322"/>
              <a:gd name="T56" fmla="*/ 2147483647 w 400"/>
              <a:gd name="T57" fmla="*/ 2147483647 h 322"/>
              <a:gd name="T58" fmla="*/ 2147483647 w 400"/>
              <a:gd name="T59" fmla="*/ 2147483647 h 322"/>
              <a:gd name="T60" fmla="*/ 2147483647 w 400"/>
              <a:gd name="T61" fmla="*/ 2147483647 h 322"/>
              <a:gd name="T62" fmla="*/ 2147483647 w 400"/>
              <a:gd name="T63" fmla="*/ 2147483647 h 322"/>
              <a:gd name="T64" fmla="*/ 2147483647 w 400"/>
              <a:gd name="T65" fmla="*/ 2147483647 h 322"/>
              <a:gd name="T66" fmla="*/ 2147483647 w 400"/>
              <a:gd name="T67" fmla="*/ 2147483647 h 322"/>
              <a:gd name="T68" fmla="*/ 2147483647 w 400"/>
              <a:gd name="T69" fmla="*/ 2147483647 h 322"/>
              <a:gd name="T70" fmla="*/ 2147483647 w 400"/>
              <a:gd name="T71" fmla="*/ 2147483647 h 322"/>
              <a:gd name="T72" fmla="*/ 2147483647 w 400"/>
              <a:gd name="T73" fmla="*/ 2147483647 h 322"/>
              <a:gd name="T74" fmla="*/ 2147483647 w 400"/>
              <a:gd name="T75" fmla="*/ 2147483647 h 322"/>
              <a:gd name="T76" fmla="*/ 2147483647 w 400"/>
              <a:gd name="T77" fmla="*/ 2147483647 h 322"/>
              <a:gd name="T78" fmla="*/ 2147483647 w 400"/>
              <a:gd name="T79" fmla="*/ 2147483647 h 322"/>
              <a:gd name="T80" fmla="*/ 2147483647 w 400"/>
              <a:gd name="T81" fmla="*/ 2147483647 h 3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21513" name="Oval 19"/>
          <p:cNvSpPr>
            <a:spLocks noChangeArrowheads="1"/>
          </p:cNvSpPr>
          <p:nvPr/>
        </p:nvSpPr>
        <p:spPr bwMode="auto">
          <a:xfrm>
            <a:off x="5513982" y="1705275"/>
            <a:ext cx="1020763" cy="1020763"/>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1217613" eaLnBrk="1" hangingPunct="1"/>
            <a:endParaRPr lang="en-US" altLang="zh-CN" sz="3100">
              <a:solidFill>
                <a:srgbClr val="FFFFFF"/>
              </a:solidFill>
              <a:latin typeface="Arial" pitchFamily="34" charset="0"/>
              <a:ea typeface="微软雅黑" pitchFamily="34" charset="-122"/>
              <a:sym typeface="Arial" pitchFamily="34" charset="0"/>
            </a:endParaRPr>
          </a:p>
        </p:txBody>
      </p:sp>
      <p:sp>
        <p:nvSpPr>
          <p:cNvPr id="21514" name="Freeform 21"/>
          <p:cNvSpPr>
            <a:spLocks noEditPoints="1"/>
          </p:cNvSpPr>
          <p:nvPr/>
        </p:nvSpPr>
        <p:spPr bwMode="auto">
          <a:xfrm>
            <a:off x="5758457" y="1975150"/>
            <a:ext cx="515938" cy="517525"/>
          </a:xfrm>
          <a:custGeom>
            <a:avLst/>
            <a:gdLst>
              <a:gd name="T0" fmla="*/ 2147483647 w 403"/>
              <a:gd name="T1" fmla="*/ 2147483647 h 404"/>
              <a:gd name="T2" fmla="*/ 2147483647 w 403"/>
              <a:gd name="T3" fmla="*/ 2147483647 h 404"/>
              <a:gd name="T4" fmla="*/ 2147483647 w 403"/>
              <a:gd name="T5" fmla="*/ 2147483647 h 404"/>
              <a:gd name="T6" fmla="*/ 2147483647 w 403"/>
              <a:gd name="T7" fmla="*/ 2147483647 h 404"/>
              <a:gd name="T8" fmla="*/ 2147483647 w 403"/>
              <a:gd name="T9" fmla="*/ 2147483647 h 404"/>
              <a:gd name="T10" fmla="*/ 2147483647 w 403"/>
              <a:gd name="T11" fmla="*/ 2147483647 h 404"/>
              <a:gd name="T12" fmla="*/ 2147483647 w 403"/>
              <a:gd name="T13" fmla="*/ 2147483647 h 404"/>
              <a:gd name="T14" fmla="*/ 2147483647 w 403"/>
              <a:gd name="T15" fmla="*/ 2147483647 h 404"/>
              <a:gd name="T16" fmla="*/ 2147483647 w 403"/>
              <a:gd name="T17" fmla="*/ 2147483647 h 404"/>
              <a:gd name="T18" fmla="*/ 2147483647 w 403"/>
              <a:gd name="T19" fmla="*/ 2147483647 h 404"/>
              <a:gd name="T20" fmla="*/ 2147483647 w 403"/>
              <a:gd name="T21" fmla="*/ 2147483647 h 404"/>
              <a:gd name="T22" fmla="*/ 2147483647 w 403"/>
              <a:gd name="T23" fmla="*/ 2147483647 h 404"/>
              <a:gd name="T24" fmla="*/ 2147483647 w 403"/>
              <a:gd name="T25" fmla="*/ 2147483647 h 404"/>
              <a:gd name="T26" fmla="*/ 2147483647 w 403"/>
              <a:gd name="T27" fmla="*/ 2147483647 h 404"/>
              <a:gd name="T28" fmla="*/ 2147483647 w 403"/>
              <a:gd name="T29" fmla="*/ 2147483647 h 404"/>
              <a:gd name="T30" fmla="*/ 2147483647 w 403"/>
              <a:gd name="T31" fmla="*/ 2147483647 h 404"/>
              <a:gd name="T32" fmla="*/ 2147483647 w 403"/>
              <a:gd name="T33" fmla="*/ 2147483647 h 404"/>
              <a:gd name="T34" fmla="*/ 2147483647 w 403"/>
              <a:gd name="T35" fmla="*/ 2147483647 h 404"/>
              <a:gd name="T36" fmla="*/ 2147483647 w 403"/>
              <a:gd name="T37" fmla="*/ 2147483647 h 404"/>
              <a:gd name="T38" fmla="*/ 2147483647 w 403"/>
              <a:gd name="T39" fmla="*/ 2147483647 h 404"/>
              <a:gd name="T40" fmla="*/ 2147483647 w 403"/>
              <a:gd name="T41" fmla="*/ 2147483647 h 404"/>
              <a:gd name="T42" fmla="*/ 2147483647 w 403"/>
              <a:gd name="T43" fmla="*/ 2147483647 h 404"/>
              <a:gd name="T44" fmla="*/ 2147483647 w 403"/>
              <a:gd name="T45" fmla="*/ 2147483647 h 404"/>
              <a:gd name="T46" fmla="*/ 2147483647 w 403"/>
              <a:gd name="T47" fmla="*/ 2147483647 h 404"/>
              <a:gd name="T48" fmla="*/ 2147483647 w 403"/>
              <a:gd name="T49" fmla="*/ 2147483647 h 404"/>
              <a:gd name="T50" fmla="*/ 2147483647 w 403"/>
              <a:gd name="T51" fmla="*/ 2147483647 h 404"/>
              <a:gd name="T52" fmla="*/ 2147483647 w 403"/>
              <a:gd name="T53" fmla="*/ 2147483647 h 404"/>
              <a:gd name="T54" fmla="*/ 2147483647 w 403"/>
              <a:gd name="T55" fmla="*/ 2147483647 h 4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tx2"/>
          </a:solidFill>
          <a:ln>
            <a:noFill/>
          </a:ln>
        </p:spPr>
        <p:txBody>
          <a:bodyPr lIns="121682" tIns="60841" rIns="121682" bIns="60841"/>
          <a:lstStyle/>
          <a:p>
            <a:endParaRPr lang="zh-CN" altLang="en-US"/>
          </a:p>
        </p:txBody>
      </p:sp>
      <p:sp>
        <p:nvSpPr>
          <p:cNvPr id="21515" name="Oval 16"/>
          <p:cNvSpPr>
            <a:spLocks noChangeArrowheads="1"/>
          </p:cNvSpPr>
          <p:nvPr/>
        </p:nvSpPr>
        <p:spPr bwMode="auto">
          <a:xfrm>
            <a:off x="9182098" y="2600326"/>
            <a:ext cx="725488" cy="725487"/>
          </a:xfrm>
          <a:prstGeom prst="ellipse">
            <a:avLst/>
          </a:prstGeom>
          <a:noFill/>
          <a:ln w="19050">
            <a:solidFill>
              <a:schemeClr val="tx2">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1217613" eaLnBrk="1" hangingPunct="1"/>
            <a:endParaRPr lang="en-US" altLang="zh-CN" sz="3100">
              <a:solidFill>
                <a:srgbClr val="FFFFFF"/>
              </a:solidFill>
              <a:latin typeface="Arial" pitchFamily="34" charset="0"/>
              <a:ea typeface="微软雅黑" pitchFamily="34" charset="-122"/>
              <a:sym typeface="Arial" pitchFamily="34" charset="0"/>
            </a:endParaRPr>
          </a:p>
        </p:txBody>
      </p:sp>
      <p:sp>
        <p:nvSpPr>
          <p:cNvPr id="21516" name="AutoShape 112"/>
          <p:cNvSpPr>
            <a:spLocks/>
          </p:cNvSpPr>
          <p:nvPr/>
        </p:nvSpPr>
        <p:spPr bwMode="auto">
          <a:xfrm>
            <a:off x="9382123" y="2786063"/>
            <a:ext cx="369888" cy="369888"/>
          </a:xfrm>
          <a:custGeom>
            <a:avLst/>
            <a:gdLst>
              <a:gd name="T0" fmla="*/ 1700997963 w 21020"/>
              <a:gd name="T1" fmla="*/ 781765806 h 21600"/>
              <a:gd name="T2" fmla="*/ 1541251166 w 21020"/>
              <a:gd name="T3" fmla="*/ 436846530 h 21600"/>
              <a:gd name="T4" fmla="*/ 1272198453 w 21020"/>
              <a:gd name="T5" fmla="*/ 190733740 h 21600"/>
              <a:gd name="T6" fmla="*/ 1762461875 w 21020"/>
              <a:gd name="T7" fmla="*/ 231841055 h 21600"/>
              <a:gd name="T8" fmla="*/ 1807045081 w 21020"/>
              <a:gd name="T9" fmla="*/ 683305627 h 21600"/>
              <a:gd name="T10" fmla="*/ 453537678 w 21020"/>
              <a:gd name="T11" fmla="*/ 1439446089 h 21600"/>
              <a:gd name="T12" fmla="*/ 279122306 w 21020"/>
              <a:gd name="T13" fmla="*/ 1131415760 h 21600"/>
              <a:gd name="T14" fmla="*/ 759408712 w 21020"/>
              <a:gd name="T15" fmla="*/ 1157473360 h 21600"/>
              <a:gd name="T16" fmla="*/ 791623141 w 21020"/>
              <a:gd name="T17" fmla="*/ 1605929801 h 21600"/>
              <a:gd name="T18" fmla="*/ 262437595 w 21020"/>
              <a:gd name="T19" fmla="*/ 1733972697 h 21600"/>
              <a:gd name="T20" fmla="*/ 125898032 w 21020"/>
              <a:gd name="T21" fmla="*/ 1654258596 h 21600"/>
              <a:gd name="T22" fmla="*/ 198576027 w 21020"/>
              <a:gd name="T23" fmla="*/ 1400231676 h 21600"/>
              <a:gd name="T24" fmla="*/ 496780384 w 21020"/>
              <a:gd name="T25" fmla="*/ 1677217750 h 21600"/>
              <a:gd name="T26" fmla="*/ 660456052 w 21020"/>
              <a:gd name="T27" fmla="*/ 961321291 h 21600"/>
              <a:gd name="T28" fmla="*/ 964888763 w 21020"/>
              <a:gd name="T29" fmla="*/ 476060634 h 21600"/>
              <a:gd name="T30" fmla="*/ 660456052 w 21020"/>
              <a:gd name="T31" fmla="*/ 961321291 h 21600"/>
              <a:gd name="T32" fmla="*/ 848390250 w 21020"/>
              <a:gd name="T33" fmla="*/ 1075348771 h 21600"/>
              <a:gd name="T34" fmla="*/ 1320045701 w 21020"/>
              <a:gd name="T35" fmla="*/ 435470615 h 21600"/>
              <a:gd name="T36" fmla="*/ 1532914063 w 21020"/>
              <a:gd name="T37" fmla="*/ 621649356 h 21600"/>
              <a:gd name="T38" fmla="*/ 1008611126 w 21020"/>
              <a:gd name="T39" fmla="*/ 1381144257 h 21600"/>
              <a:gd name="T40" fmla="*/ 1558801965 w 21020"/>
              <a:gd name="T41" fmla="*/ 679865840 h 21600"/>
              <a:gd name="T42" fmla="*/ 1495131148 w 21020"/>
              <a:gd name="T43" fmla="*/ 971555595 h 21600"/>
              <a:gd name="T44" fmla="*/ 1009188623 w 21020"/>
              <a:gd name="T45" fmla="*/ 1424481413 h 21600"/>
              <a:gd name="T46" fmla="*/ 1851345258 w 21020"/>
              <a:gd name="T47" fmla="*/ 149716466 h 21600"/>
              <a:gd name="T48" fmla="*/ 1182737592 w 21020"/>
              <a:gd name="T49" fmla="*/ 108870145 h 21600"/>
              <a:gd name="T50" fmla="*/ 873319153 w 21020"/>
              <a:gd name="T51" fmla="*/ 395743908 h 21600"/>
              <a:gd name="T52" fmla="*/ 872169421 w 21020"/>
              <a:gd name="T53" fmla="*/ 397376124 h 21600"/>
              <a:gd name="T54" fmla="*/ 157730643 w 21020"/>
              <a:gd name="T55" fmla="*/ 1100462111 h 21600"/>
              <a:gd name="T56" fmla="*/ 0 w 21020"/>
              <a:gd name="T57" fmla="*/ 1654258596 h 21600"/>
              <a:gd name="T58" fmla="*/ 293600131 w 21020"/>
              <a:gd name="T59" fmla="*/ 1846538931 h 21600"/>
              <a:gd name="T60" fmla="*/ 934875977 w 21020"/>
              <a:gd name="T61" fmla="*/ 1658215678 h 21600"/>
              <a:gd name="T62" fmla="*/ 1851345258 w 21020"/>
              <a:gd name="T63" fmla="*/ 149716466 h 21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7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74"/>
                  <a:pt x="2737" y="2017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tx2">
              <a:lumMod val="60000"/>
              <a:lumOff val="40000"/>
            </a:schemeClr>
          </a:solidFill>
          <a:ln>
            <a:noFill/>
          </a:ln>
        </p:spPr>
        <p:txBody>
          <a:bodyPr lIns="50701" tIns="50701" rIns="50701" bIns="50701" anchor="ctr"/>
          <a:lstStyle/>
          <a:p>
            <a:endParaRPr lang="zh-CN" altLang="en-US"/>
          </a:p>
        </p:txBody>
      </p:sp>
      <p:sp>
        <p:nvSpPr>
          <p:cNvPr id="21523" name="TextBox 13"/>
          <p:cNvSpPr txBox="1">
            <a:spLocks noChangeArrowheads="1"/>
          </p:cNvSpPr>
          <p:nvPr/>
        </p:nvSpPr>
        <p:spPr bwMode="auto">
          <a:xfrm>
            <a:off x="4847232" y="2914950"/>
            <a:ext cx="23383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提升判断精准度</a:t>
            </a:r>
            <a:endParaRPr lang="en-US" sz="2400" b="1" dirty="0">
              <a:solidFill>
                <a:srgbClr val="445469"/>
              </a:solidFill>
              <a:latin typeface="Arial" pitchFamily="34" charset="0"/>
              <a:ea typeface="微软雅黑" pitchFamily="34" charset="-122"/>
              <a:sym typeface="Arial" pitchFamily="34" charset="0"/>
            </a:endParaRPr>
          </a:p>
        </p:txBody>
      </p:sp>
      <p:sp>
        <p:nvSpPr>
          <p:cNvPr id="21524" name="TextBox 13"/>
          <p:cNvSpPr txBox="1">
            <a:spLocks noChangeArrowheads="1"/>
          </p:cNvSpPr>
          <p:nvPr/>
        </p:nvSpPr>
        <p:spPr bwMode="auto">
          <a:xfrm>
            <a:off x="4930972" y="3500180"/>
            <a:ext cx="24915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2000" dirty="0">
                <a:solidFill>
                  <a:srgbClr val="445469"/>
                </a:solidFill>
                <a:latin typeface="Arial" pitchFamily="34" charset="0"/>
                <a:ea typeface="微软雅黑" pitchFamily="34" charset="-122"/>
                <a:sym typeface="Arial" pitchFamily="34" charset="0"/>
              </a:rPr>
              <a:t>AI</a:t>
            </a:r>
            <a:r>
              <a:rPr lang="zh-CN" altLang="en-US" sz="2000" dirty="0">
                <a:solidFill>
                  <a:srgbClr val="445469"/>
                </a:solidFill>
                <a:latin typeface="Arial" pitchFamily="34" charset="0"/>
                <a:ea typeface="微软雅黑" pitchFamily="34" charset="-122"/>
                <a:sym typeface="Arial" pitchFamily="34" charset="0"/>
              </a:rPr>
              <a:t>技术可提供数据驱动的洞察，减少人为判断的偏差</a:t>
            </a:r>
            <a:endParaRPr lang="en-US" sz="2000" dirty="0">
              <a:solidFill>
                <a:srgbClr val="445469"/>
              </a:solidFill>
              <a:latin typeface="Arial" pitchFamily="34" charset="0"/>
              <a:ea typeface="微软雅黑" pitchFamily="34" charset="-122"/>
              <a:sym typeface="Arial" pitchFamily="34" charset="0"/>
            </a:endParaRPr>
          </a:p>
        </p:txBody>
      </p:sp>
      <p:sp>
        <p:nvSpPr>
          <p:cNvPr id="21525" name="TextBox 13"/>
          <p:cNvSpPr txBox="1">
            <a:spLocks noChangeArrowheads="1"/>
          </p:cNvSpPr>
          <p:nvPr/>
        </p:nvSpPr>
        <p:spPr bwMode="auto">
          <a:xfrm>
            <a:off x="1180703" y="3355975"/>
            <a:ext cx="23383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减少重复劳动</a:t>
            </a:r>
            <a:endParaRPr lang="en-US" sz="2400" b="1" dirty="0">
              <a:solidFill>
                <a:srgbClr val="445469"/>
              </a:solidFill>
              <a:latin typeface="Arial" pitchFamily="34" charset="0"/>
              <a:ea typeface="微软雅黑" pitchFamily="34" charset="-122"/>
              <a:sym typeface="Arial" pitchFamily="34" charset="0"/>
            </a:endParaRPr>
          </a:p>
        </p:txBody>
      </p:sp>
      <p:sp>
        <p:nvSpPr>
          <p:cNvPr id="21526" name="TextBox 13"/>
          <p:cNvSpPr txBox="1">
            <a:spLocks noChangeArrowheads="1"/>
          </p:cNvSpPr>
          <p:nvPr/>
        </p:nvSpPr>
        <p:spPr bwMode="auto">
          <a:xfrm>
            <a:off x="1316037" y="3797558"/>
            <a:ext cx="249158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000" dirty="0">
                <a:solidFill>
                  <a:srgbClr val="445469"/>
                </a:solidFill>
                <a:latin typeface="Arial" pitchFamily="34" charset="0"/>
                <a:ea typeface="微软雅黑" pitchFamily="34" charset="-122"/>
                <a:sym typeface="Arial" pitchFamily="34" charset="0"/>
              </a:rPr>
              <a:t>通过自动化数据分析，大幅降低人工筛查和整理的时间成本</a:t>
            </a:r>
          </a:p>
        </p:txBody>
      </p:sp>
      <p:sp>
        <p:nvSpPr>
          <p:cNvPr id="21527" name="TextBox 13"/>
          <p:cNvSpPr txBox="1">
            <a:spLocks noChangeArrowheads="1"/>
          </p:cNvSpPr>
          <p:nvPr/>
        </p:nvSpPr>
        <p:spPr bwMode="auto">
          <a:xfrm>
            <a:off x="8375648" y="3592513"/>
            <a:ext cx="23383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2400" b="1" dirty="0">
                <a:solidFill>
                  <a:srgbClr val="445469"/>
                </a:solidFill>
                <a:latin typeface="Arial" pitchFamily="34" charset="0"/>
                <a:ea typeface="微软雅黑" pitchFamily="34" charset="-122"/>
                <a:sym typeface="Arial" pitchFamily="34" charset="0"/>
              </a:rPr>
              <a:t>加速决策过程</a:t>
            </a:r>
            <a:endParaRPr lang="en-US" sz="2400" b="1" dirty="0">
              <a:solidFill>
                <a:srgbClr val="445469"/>
              </a:solidFill>
              <a:latin typeface="Arial" pitchFamily="34" charset="0"/>
              <a:ea typeface="微软雅黑" pitchFamily="34" charset="-122"/>
              <a:sym typeface="Arial" pitchFamily="34" charset="0"/>
            </a:endParaRPr>
          </a:p>
        </p:txBody>
      </p:sp>
      <p:sp>
        <p:nvSpPr>
          <p:cNvPr id="21528" name="TextBox 13"/>
          <p:cNvSpPr txBox="1">
            <a:spLocks noChangeArrowheads="1"/>
          </p:cNvSpPr>
          <p:nvPr/>
        </p:nvSpPr>
        <p:spPr bwMode="auto">
          <a:xfrm>
            <a:off x="8462167" y="4194612"/>
            <a:ext cx="25796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000" dirty="0">
                <a:solidFill>
                  <a:srgbClr val="445469"/>
                </a:solidFill>
                <a:latin typeface="Arial" pitchFamily="34" charset="0"/>
                <a:ea typeface="微软雅黑" pitchFamily="34" charset="-122"/>
                <a:sym typeface="Arial" pitchFamily="34" charset="0"/>
              </a:rPr>
              <a:t>快速生成执行情况报告，为高层管理者提供及时、准确的支持</a:t>
            </a:r>
            <a:endParaRPr lang="en-US" sz="2000" dirty="0">
              <a:solidFill>
                <a:srgbClr val="445469"/>
              </a:solidFill>
              <a:latin typeface="Arial" pitchFamily="34" charset="0"/>
              <a:ea typeface="微软雅黑" pitchFamily="34" charset="-122"/>
              <a:sym typeface="Arial" pitchFamily="34" charset="0"/>
            </a:endParaRPr>
          </a:p>
        </p:txBody>
      </p:sp>
      <p:sp>
        <p:nvSpPr>
          <p:cNvPr id="25" name="文本框 10"/>
          <p:cNvSpPr txBox="1">
            <a:spLocks noChangeArrowheads="1"/>
          </p:cNvSpPr>
          <p:nvPr/>
        </p:nvSpPr>
        <p:spPr bwMode="auto">
          <a:xfrm>
            <a:off x="174625" y="220663"/>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痛点解决</a:t>
            </a:r>
          </a:p>
        </p:txBody>
      </p:sp>
      <p:sp>
        <p:nvSpPr>
          <p:cNvPr id="26"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4187579117"/>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矩形 6"/>
          <p:cNvSpPr>
            <a:spLocks noChangeArrowheads="1"/>
          </p:cNvSpPr>
          <p:nvPr/>
        </p:nvSpPr>
        <p:spPr bwMode="auto">
          <a:xfrm>
            <a:off x="0" y="4902200"/>
            <a:ext cx="12192000" cy="1955800"/>
          </a:xfrm>
          <a:prstGeom prst="rect">
            <a:avLst/>
          </a:prstGeom>
          <a:solidFill>
            <a:schemeClr val="tx2"/>
          </a:solidFill>
          <a:ln>
            <a:noFill/>
          </a:ln>
        </p:spPr>
        <p:txBody>
          <a:bodyPr anchor="ctr"/>
          <a:lstStyle/>
          <a:p>
            <a:pPr algn="ctr" eaLnBrk="1" hangingPunct="1"/>
            <a:endParaRPr lang="zh-CN" altLang="en-US" dirty="0">
              <a:solidFill>
                <a:srgbClr val="FFFFFF"/>
              </a:solidFill>
            </a:endParaRPr>
          </a:p>
        </p:txBody>
      </p:sp>
      <p:sp>
        <p:nvSpPr>
          <p:cNvPr id="13316" name="文本框 8"/>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4400" b="1" dirty="0">
                <a:solidFill>
                  <a:schemeClr val="tx2"/>
                </a:solidFill>
                <a:latin typeface="微软雅黑" pitchFamily="34" charset="-122"/>
                <a:ea typeface="微软雅黑" pitchFamily="34" charset="-122"/>
              </a:rPr>
              <a:t>3</a:t>
            </a:r>
            <a:endParaRPr lang="zh-CN" altLang="en-US" sz="34400" b="1" dirty="0">
              <a:solidFill>
                <a:schemeClr val="tx2"/>
              </a:solidFill>
              <a:latin typeface="微软雅黑" pitchFamily="34" charset="-122"/>
              <a:ea typeface="微软雅黑" pitchFamily="34" charset="-122"/>
            </a:endParaRPr>
          </a:p>
        </p:txBody>
      </p:sp>
      <p:sp>
        <p:nvSpPr>
          <p:cNvPr id="13317" name="文本框 12"/>
          <p:cNvSpPr txBox="1">
            <a:spLocks noChangeArrowheads="1"/>
          </p:cNvSpPr>
          <p:nvPr/>
        </p:nvSpPr>
        <p:spPr bwMode="auto">
          <a:xfrm>
            <a:off x="2863850" y="3632200"/>
            <a:ext cx="59324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6600" b="1" dirty="0">
                <a:solidFill>
                  <a:schemeClr val="tx2"/>
                </a:solidFill>
                <a:latin typeface="微软雅黑" pitchFamily="34" charset="-122"/>
                <a:ea typeface="微软雅黑" pitchFamily="34" charset="-122"/>
              </a:rPr>
              <a:t>商业引擎</a:t>
            </a:r>
          </a:p>
        </p:txBody>
      </p:sp>
      <p:grpSp>
        <p:nvGrpSpPr>
          <p:cNvPr id="13318" name="组合 13"/>
          <p:cNvGrpSpPr>
            <a:grpSpLocks noChangeAspect="1"/>
          </p:cNvGrpSpPr>
          <p:nvPr/>
        </p:nvGrpSpPr>
        <p:grpSpPr bwMode="auto">
          <a:xfrm>
            <a:off x="6804025" y="3178175"/>
            <a:ext cx="5578475" cy="3481388"/>
            <a:chOff x="0" y="0"/>
            <a:chExt cx="5324473" cy="3322983"/>
          </a:xfrm>
        </p:grpSpPr>
        <p:pic>
          <p:nvPicPr>
            <p:cNvPr id="13321" name="图片 14"/>
            <p:cNvPicPr>
              <a:picLocks noChangeAspect="1" noChangeArrowheads="1"/>
            </p:cNvPicPr>
            <p:nvPr/>
          </p:nvPicPr>
          <p:blipFill>
            <a:blip r:embed="rId4">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图片 15"/>
            <p:cNvPicPr>
              <a:picLocks noChangeAspect="1" noChangeArrowheads="1"/>
            </p:cNvPicPr>
            <p:nvPr/>
          </p:nvPicPr>
          <p:blipFill>
            <a:blip r:embed="rId4">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20" name="文本框 18"/>
          <p:cNvSpPr>
            <a:spLocks/>
          </p:cNvSpPr>
          <p:nvPr/>
        </p:nvSpPr>
        <p:spPr bwMode="auto">
          <a:xfrm>
            <a:off x="428625" y="4899025"/>
            <a:ext cx="2082800" cy="976313"/>
          </a:xfrm>
          <a:custGeom>
            <a:avLst/>
            <a:gdLst>
              <a:gd name="T0" fmla="*/ 1377153 w 2083287"/>
              <a:gd name="T1" fmla="*/ 0 h 976698"/>
              <a:gd name="T2" fmla="*/ 2081339 w 2083287"/>
              <a:gd name="T3" fmla="*/ 0 h 976698"/>
              <a:gd name="T4" fmla="*/ 2062178 w 2083287"/>
              <a:gd name="T5" fmla="*/ 198135 h 976698"/>
              <a:gd name="T6" fmla="*/ 1739264 w 2083287"/>
              <a:gd name="T7" fmla="*/ 710867 h 976698"/>
              <a:gd name="T8" fmla="*/ 821112 w 2083287"/>
              <a:gd name="T9" fmla="*/ 975158 h 976698"/>
              <a:gd name="T10" fmla="*/ 0 w 2083287"/>
              <a:gd name="T11" fmla="*/ 806780 h 976698"/>
              <a:gd name="T12" fmla="*/ 0 w 2083287"/>
              <a:gd name="T13" fmla="*/ 199332 h 976698"/>
              <a:gd name="T14" fmla="*/ 772057 w 2083287"/>
              <a:gd name="T15" fmla="*/ 446576 h 976698"/>
              <a:gd name="T16" fmla="*/ 1215674 w 2083287"/>
              <a:gd name="T17" fmla="*/ 322955 h 976698"/>
              <a:gd name="T18" fmla="*/ 1369632 w 2083287"/>
              <a:gd name="T19" fmla="*/ 78777 h 976698"/>
              <a:gd name="T20" fmla="*/ 1377153 w 2083287"/>
              <a:gd name="T21" fmla="*/ 0 h 9766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83287" h="976698">
                <a:moveTo>
                  <a:pt x="1378441" y="0"/>
                </a:moveTo>
                <a:lnTo>
                  <a:pt x="2083287" y="0"/>
                </a:lnTo>
                <a:lnTo>
                  <a:pt x="2064107" y="198447"/>
                </a:lnTo>
                <a:cubicBezTo>
                  <a:pt x="2021012" y="408454"/>
                  <a:pt x="1913273" y="579634"/>
                  <a:pt x="1740892" y="711989"/>
                </a:cubicBezTo>
                <a:cubicBezTo>
                  <a:pt x="1511050" y="888462"/>
                  <a:pt x="1204713" y="976698"/>
                  <a:pt x="821880" y="976698"/>
                </a:cubicBezTo>
                <a:cubicBezTo>
                  <a:pt x="481743" y="976698"/>
                  <a:pt x="207783" y="920483"/>
                  <a:pt x="0" y="808053"/>
                </a:cubicBezTo>
                <a:lnTo>
                  <a:pt x="0" y="199648"/>
                </a:lnTo>
                <a:cubicBezTo>
                  <a:pt x="220592" y="364736"/>
                  <a:pt x="478185" y="447280"/>
                  <a:pt x="772781" y="447280"/>
                </a:cubicBezTo>
                <a:cubicBezTo>
                  <a:pt x="959216" y="447280"/>
                  <a:pt x="1107226" y="406008"/>
                  <a:pt x="1216810" y="323464"/>
                </a:cubicBezTo>
                <a:cubicBezTo>
                  <a:pt x="1298998" y="261556"/>
                  <a:pt x="1350365" y="180035"/>
                  <a:pt x="1370912" y="78901"/>
                </a:cubicBezTo>
                <a:lnTo>
                  <a:pt x="13784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矩形 16">
            <a:extLst>
              <a:ext uri="{FF2B5EF4-FFF2-40B4-BE49-F238E27FC236}">
                <a16:creationId xmlns:a16="http://schemas.microsoft.com/office/drawing/2014/main" id="{B1B91E9F-43F9-46F8-A96E-DBC20B791730}"/>
              </a:ext>
            </a:extLst>
          </p:cNvPr>
          <p:cNvSpPr>
            <a:spLocks noChangeArrowheads="1"/>
          </p:cNvSpPr>
          <p:nvPr/>
        </p:nvSpPr>
        <p:spPr bwMode="auto">
          <a:xfrm>
            <a:off x="2886075" y="5011738"/>
            <a:ext cx="497840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6025" eaLnBrk="1" hangingPunct="1">
              <a:lnSpc>
                <a:spcPct val="120000"/>
              </a:lnSpc>
              <a:spcBef>
                <a:spcPct val="20000"/>
              </a:spcBef>
            </a:pPr>
            <a:r>
              <a:rPr lang="zh-CN" altLang="en-US" sz="2000" dirty="0">
                <a:solidFill>
                  <a:schemeClr val="bg1"/>
                </a:solidFill>
                <a:latin typeface="微软雅黑" pitchFamily="34" charset="-122"/>
                <a:ea typeface="微软雅黑" pitchFamily="34" charset="-122"/>
                <a:sym typeface="Arial" pitchFamily="34" charset="0"/>
              </a:rPr>
              <a:t>撬动市场刚性需</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57FAF44B-41C6-0705-8288-DFB35E9FA0A0}"/>
              </a:ext>
            </a:extLst>
          </p:cNvPr>
          <p:cNvSpPr/>
          <p:nvPr/>
        </p:nvSpPr>
        <p:spPr bwMode="auto">
          <a:xfrm>
            <a:off x="3221879" y="1693787"/>
            <a:ext cx="8702142" cy="4372551"/>
          </a:xfrm>
          <a:prstGeom prst="rect">
            <a:avLst/>
          </a:prstGeom>
          <a:solidFill>
            <a:srgbClr val="44546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16" name="文本框 10"/>
          <p:cNvSpPr txBox="1">
            <a:spLocks noChangeArrowheads="1"/>
          </p:cNvSpPr>
          <p:nvPr/>
        </p:nvSpPr>
        <p:spPr bwMode="auto">
          <a:xfrm>
            <a:off x="174625" y="220663"/>
            <a:ext cx="264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广泛的市场需求</a:t>
            </a:r>
          </a:p>
        </p:txBody>
      </p:sp>
      <p:sp>
        <p:nvSpPr>
          <p:cNvPr id="17"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pic>
        <p:nvPicPr>
          <p:cNvPr id="3" name="图片 2">
            <a:extLst>
              <a:ext uri="{FF2B5EF4-FFF2-40B4-BE49-F238E27FC236}">
                <a16:creationId xmlns:a16="http://schemas.microsoft.com/office/drawing/2014/main" id="{7E26FBE3-7B9B-3DDB-2040-B77795647959}"/>
              </a:ext>
            </a:extLst>
          </p:cNvPr>
          <p:cNvPicPr>
            <a:picLocks noChangeAspect="1"/>
          </p:cNvPicPr>
          <p:nvPr/>
        </p:nvPicPr>
        <p:blipFill>
          <a:blip r:embed="rId3"/>
          <a:stretch>
            <a:fillRect/>
          </a:stretch>
        </p:blipFill>
        <p:spPr>
          <a:xfrm>
            <a:off x="4305190" y="2377867"/>
            <a:ext cx="6535520" cy="3541273"/>
          </a:xfrm>
          <a:prstGeom prst="rect">
            <a:avLst/>
          </a:prstGeom>
        </p:spPr>
      </p:pic>
      <p:sp>
        <p:nvSpPr>
          <p:cNvPr id="11" name="文本框 10">
            <a:extLst>
              <a:ext uri="{FF2B5EF4-FFF2-40B4-BE49-F238E27FC236}">
                <a16:creationId xmlns:a16="http://schemas.microsoft.com/office/drawing/2014/main" id="{0ED7A197-730F-F1AC-A1DC-8C08CE1C7491}"/>
              </a:ext>
            </a:extLst>
          </p:cNvPr>
          <p:cNvSpPr txBox="1"/>
          <p:nvPr/>
        </p:nvSpPr>
        <p:spPr>
          <a:xfrm>
            <a:off x="144463" y="6308201"/>
            <a:ext cx="12017375" cy="430887"/>
          </a:xfrm>
          <a:prstGeom prst="rect">
            <a:avLst/>
          </a:prstGeom>
          <a:noFill/>
        </p:spPr>
        <p:txBody>
          <a:bodyPr wrap="square">
            <a:spAutoFit/>
          </a:bodyPr>
          <a:lstStyle/>
          <a:p>
            <a:r>
              <a:rPr lang="zh-CN" altLang="en-US" sz="1100" b="0" i="0" dirty="0">
                <a:solidFill>
                  <a:srgbClr val="4B4B4B"/>
                </a:solidFill>
                <a:effectLst/>
                <a:latin typeface="avenir"/>
              </a:rPr>
              <a:t>图源：全球项目管理软件市场按部署（云、本地）按组织（大型企业、中小企业）按行业（建筑、零售、酒店、</a:t>
            </a:r>
            <a:r>
              <a:rPr lang="en-US" altLang="zh-CN" sz="1100" b="0" i="0" dirty="0">
                <a:solidFill>
                  <a:srgbClr val="4B4B4B"/>
                </a:solidFill>
                <a:effectLst/>
                <a:latin typeface="avenir"/>
              </a:rPr>
              <a:t>I​​T </a:t>
            </a:r>
            <a:r>
              <a:rPr lang="zh-CN" altLang="en-US" sz="1100" b="0" i="0" dirty="0">
                <a:solidFill>
                  <a:srgbClr val="4B4B4B"/>
                </a:solidFill>
                <a:effectLst/>
                <a:latin typeface="avenir"/>
              </a:rPr>
              <a:t>和电信、能源和公用事业、制造、政府、其他）和地区划分</a:t>
            </a:r>
            <a:r>
              <a:rPr lang="en-US" altLang="zh-CN" sz="1100" b="0" i="0" dirty="0">
                <a:solidFill>
                  <a:srgbClr val="4B4B4B"/>
                </a:solidFill>
                <a:effectLst/>
                <a:latin typeface="avenir"/>
              </a:rPr>
              <a:t>2023</a:t>
            </a:r>
            <a:r>
              <a:rPr lang="zh-CN" altLang="en-US" sz="1100" b="0" i="0" dirty="0">
                <a:solidFill>
                  <a:srgbClr val="4B4B4B"/>
                </a:solidFill>
                <a:effectLst/>
                <a:latin typeface="avenir"/>
              </a:rPr>
              <a:t>年至</a:t>
            </a:r>
            <a:r>
              <a:rPr lang="en-US" altLang="zh-CN" sz="1100" b="0" i="0" dirty="0">
                <a:solidFill>
                  <a:srgbClr val="4B4B4B"/>
                </a:solidFill>
                <a:effectLst/>
                <a:latin typeface="avenir"/>
              </a:rPr>
              <a:t>2030</a:t>
            </a:r>
            <a:r>
              <a:rPr lang="zh-CN" altLang="en-US" sz="1100" b="0" i="0" dirty="0">
                <a:solidFill>
                  <a:srgbClr val="4B4B4B"/>
                </a:solidFill>
                <a:effectLst/>
                <a:latin typeface="avenir"/>
              </a:rPr>
              <a:t>年的趋势和预测</a:t>
            </a:r>
            <a:endParaRPr lang="zh-CN" altLang="en-US" sz="1100" dirty="0"/>
          </a:p>
        </p:txBody>
      </p:sp>
      <p:grpSp>
        <p:nvGrpSpPr>
          <p:cNvPr id="15" name="组合 14">
            <a:extLst>
              <a:ext uri="{FF2B5EF4-FFF2-40B4-BE49-F238E27FC236}">
                <a16:creationId xmlns:a16="http://schemas.microsoft.com/office/drawing/2014/main" id="{C054373B-1B08-0112-6775-2FB3ED069595}"/>
              </a:ext>
            </a:extLst>
          </p:cNvPr>
          <p:cNvGrpSpPr/>
          <p:nvPr/>
        </p:nvGrpSpPr>
        <p:grpSpPr>
          <a:xfrm>
            <a:off x="174625" y="791662"/>
            <a:ext cx="4087184" cy="1816526"/>
            <a:chOff x="423447" y="1092371"/>
            <a:chExt cx="4087184" cy="1816526"/>
          </a:xfrm>
        </p:grpSpPr>
        <p:sp>
          <p:nvSpPr>
            <p:cNvPr id="12" name="矩形 11">
              <a:extLst>
                <a:ext uri="{FF2B5EF4-FFF2-40B4-BE49-F238E27FC236}">
                  <a16:creationId xmlns:a16="http://schemas.microsoft.com/office/drawing/2014/main" id="{FA982CFD-7A4E-52D2-0B4C-15519A18C692}"/>
                </a:ext>
              </a:extLst>
            </p:cNvPr>
            <p:cNvSpPr/>
            <p:nvPr/>
          </p:nvSpPr>
          <p:spPr bwMode="auto">
            <a:xfrm>
              <a:off x="423447" y="1092371"/>
              <a:ext cx="4087184" cy="1816526"/>
            </a:xfrm>
            <a:prstGeom prst="rect">
              <a:avLst/>
            </a:prstGeom>
            <a:solidFill>
              <a:srgbClr val="ABB8C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pic>
          <p:nvPicPr>
            <p:cNvPr id="9" name="图片 8">
              <a:extLst>
                <a:ext uri="{FF2B5EF4-FFF2-40B4-BE49-F238E27FC236}">
                  <a16:creationId xmlns:a16="http://schemas.microsoft.com/office/drawing/2014/main" id="{D2BA3682-59D5-89D7-8AEC-663A2018FA50}"/>
                </a:ext>
              </a:extLst>
            </p:cNvPr>
            <p:cNvPicPr>
              <a:picLocks noChangeAspect="1"/>
            </p:cNvPicPr>
            <p:nvPr/>
          </p:nvPicPr>
          <p:blipFill>
            <a:blip r:embed="rId4"/>
            <a:stretch>
              <a:fillRect/>
            </a:stretch>
          </p:blipFill>
          <p:spPr>
            <a:xfrm>
              <a:off x="815329" y="1627429"/>
              <a:ext cx="3303420" cy="1025720"/>
            </a:xfrm>
            <a:prstGeom prst="rect">
              <a:avLst/>
            </a:prstGeom>
          </p:spPr>
        </p:pic>
        <p:sp>
          <p:nvSpPr>
            <p:cNvPr id="13" name="文本框 12">
              <a:extLst>
                <a:ext uri="{FF2B5EF4-FFF2-40B4-BE49-F238E27FC236}">
                  <a16:creationId xmlns:a16="http://schemas.microsoft.com/office/drawing/2014/main" id="{DAE356B4-1EDD-BA77-7139-B45DAC47E458}"/>
                </a:ext>
              </a:extLst>
            </p:cNvPr>
            <p:cNvSpPr txBox="1"/>
            <p:nvPr/>
          </p:nvSpPr>
          <p:spPr>
            <a:xfrm>
              <a:off x="1752088" y="1171626"/>
              <a:ext cx="1429901" cy="400110"/>
            </a:xfrm>
            <a:prstGeom prst="rect">
              <a:avLst/>
            </a:prstGeom>
            <a:noFill/>
          </p:spPr>
          <p:txBody>
            <a:bodyPr wrap="square" rtlCol="0">
              <a:spAutoFit/>
            </a:bodyPr>
            <a:lstStyle/>
            <a:p>
              <a:pPr algn="ctr" defTabSz="1216025" eaLnBrk="1" hangingPunct="1">
                <a:spcBef>
                  <a:spcPct val="20000"/>
                </a:spcBef>
              </a:pPr>
              <a:r>
                <a:rPr lang="zh-CN" altLang="en-US" sz="2000" b="1" dirty="0">
                  <a:solidFill>
                    <a:srgbClr val="44546A"/>
                  </a:solidFill>
                  <a:latin typeface="Arial" pitchFamily="34" charset="0"/>
                  <a:ea typeface="微软雅黑" pitchFamily="34" charset="-122"/>
                </a:rPr>
                <a:t>增长率高</a:t>
              </a:r>
            </a:p>
          </p:txBody>
        </p:sp>
      </p:grpSp>
      <p:sp>
        <p:nvSpPr>
          <p:cNvPr id="18" name="文本框 17">
            <a:extLst>
              <a:ext uri="{FF2B5EF4-FFF2-40B4-BE49-F238E27FC236}">
                <a16:creationId xmlns:a16="http://schemas.microsoft.com/office/drawing/2014/main" id="{28ADB970-5682-94B8-734D-EBAB3313ED97}"/>
              </a:ext>
            </a:extLst>
          </p:cNvPr>
          <p:cNvSpPr txBox="1"/>
          <p:nvPr/>
        </p:nvSpPr>
        <p:spPr>
          <a:xfrm>
            <a:off x="6570445" y="1839580"/>
            <a:ext cx="2005010" cy="461665"/>
          </a:xfrm>
          <a:prstGeom prst="rect">
            <a:avLst/>
          </a:prstGeom>
          <a:noFill/>
        </p:spPr>
        <p:txBody>
          <a:bodyPr wrap="square" rtlCol="0">
            <a:spAutoFit/>
          </a:bodyPr>
          <a:lstStyle/>
          <a:p>
            <a:pPr algn="ctr" defTabSz="1216025" eaLnBrk="1" hangingPunct="1">
              <a:spcBef>
                <a:spcPct val="20000"/>
              </a:spcBef>
            </a:pPr>
            <a:r>
              <a:rPr lang="zh-CN" altLang="en-US" sz="2400" b="1" dirty="0">
                <a:solidFill>
                  <a:srgbClr val="ABB8C9"/>
                </a:solidFill>
                <a:latin typeface="Arial" pitchFamily="34" charset="0"/>
                <a:ea typeface="微软雅黑" pitchFamily="34" charset="-122"/>
              </a:rPr>
              <a:t>市场规模大</a:t>
            </a:r>
          </a:p>
        </p:txBody>
      </p:sp>
    </p:spTree>
  </p:cSld>
  <p:clrMapOvr>
    <a:masterClrMapping/>
  </p:clrMapOvr>
  <p:transition spd="slow" advClick="0" advTm="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箭头: 右 18">
            <a:extLst>
              <a:ext uri="{FF2B5EF4-FFF2-40B4-BE49-F238E27FC236}">
                <a16:creationId xmlns:a16="http://schemas.microsoft.com/office/drawing/2014/main" id="{7C947A2F-2E7A-C6EE-3F70-694D753C1F2E}"/>
              </a:ext>
            </a:extLst>
          </p:cNvPr>
          <p:cNvSpPr/>
          <p:nvPr/>
        </p:nvSpPr>
        <p:spPr bwMode="auto">
          <a:xfrm rot="16200000">
            <a:off x="10055115" y="2903114"/>
            <a:ext cx="2308796" cy="689081"/>
          </a:xfrm>
          <a:prstGeom prst="rightArrow">
            <a:avLst>
              <a:gd name="adj1" fmla="val 50000"/>
              <a:gd name="adj2" fmla="val 129167"/>
            </a:avLst>
          </a:prstGeom>
          <a:solidFill>
            <a:srgbClr val="ABB8C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lang="zh-CN" altLang="en-US" dirty="0"/>
          </a:p>
        </p:txBody>
      </p:sp>
      <p:sp>
        <p:nvSpPr>
          <p:cNvPr id="17" name="箭头: 右 16">
            <a:extLst>
              <a:ext uri="{FF2B5EF4-FFF2-40B4-BE49-F238E27FC236}">
                <a16:creationId xmlns:a16="http://schemas.microsoft.com/office/drawing/2014/main" id="{5A4ABBBE-5FD3-545A-1572-4ABC3EEDD34B}"/>
              </a:ext>
            </a:extLst>
          </p:cNvPr>
          <p:cNvSpPr/>
          <p:nvPr/>
        </p:nvSpPr>
        <p:spPr bwMode="auto">
          <a:xfrm>
            <a:off x="3886200" y="1562100"/>
            <a:ext cx="6045200" cy="3733799"/>
          </a:xfrm>
          <a:prstGeom prst="rightArrow">
            <a:avLst>
              <a:gd name="adj1" fmla="val 50000"/>
              <a:gd name="adj2" fmla="val 41667"/>
            </a:avLst>
          </a:prstGeom>
          <a:solidFill>
            <a:srgbClr val="ABB8C9">
              <a:alpha val="5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20" name="文本框 10"/>
          <p:cNvSpPr txBox="1">
            <a:spLocks noChangeArrowheads="1"/>
          </p:cNvSpPr>
          <p:nvPr/>
        </p:nvSpPr>
        <p:spPr bwMode="auto">
          <a:xfrm>
            <a:off x="174625" y="220663"/>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目标群体基数大</a:t>
            </a:r>
          </a:p>
        </p:txBody>
      </p:sp>
      <p:sp>
        <p:nvSpPr>
          <p:cNvPr id="21"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pic>
        <p:nvPicPr>
          <p:cNvPr id="1026" name="Picture 2">
            <a:extLst>
              <a:ext uri="{FF2B5EF4-FFF2-40B4-BE49-F238E27FC236}">
                <a16:creationId xmlns:a16="http://schemas.microsoft.com/office/drawing/2014/main" id="{691CFF40-83D4-CA99-777A-9918C31F7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968" y="837328"/>
            <a:ext cx="3209511" cy="554603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a:extLst>
              <a:ext uri="{FF2B5EF4-FFF2-40B4-BE49-F238E27FC236}">
                <a16:creationId xmlns:a16="http://schemas.microsoft.com/office/drawing/2014/main" id="{98DF7841-61B1-0696-9C5A-714121C23646}"/>
              </a:ext>
            </a:extLst>
          </p:cNvPr>
          <p:cNvGrpSpPr/>
          <p:nvPr/>
        </p:nvGrpSpPr>
        <p:grpSpPr>
          <a:xfrm>
            <a:off x="4334575" y="2055201"/>
            <a:ext cx="3789147" cy="1192454"/>
            <a:chOff x="4334575" y="1501541"/>
            <a:chExt cx="3789147" cy="1192454"/>
          </a:xfrm>
        </p:grpSpPr>
        <p:sp>
          <p:nvSpPr>
            <p:cNvPr id="10" name="矩形: 圆角 9">
              <a:extLst>
                <a:ext uri="{FF2B5EF4-FFF2-40B4-BE49-F238E27FC236}">
                  <a16:creationId xmlns:a16="http://schemas.microsoft.com/office/drawing/2014/main" id="{AC1CAB65-BE64-AF7D-3517-FD3812E897CB}"/>
                </a:ext>
              </a:extLst>
            </p:cNvPr>
            <p:cNvSpPr/>
            <p:nvPr/>
          </p:nvSpPr>
          <p:spPr bwMode="auto">
            <a:xfrm>
              <a:off x="4334575" y="1501541"/>
              <a:ext cx="3789147" cy="1192454"/>
            </a:xfrm>
            <a:prstGeom prst="roundRect">
              <a:avLst>
                <a:gd name="adj" fmla="val 37654"/>
              </a:avLst>
            </a:prstGeom>
            <a:solidFill>
              <a:srgbClr val="ABB8C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pic>
          <p:nvPicPr>
            <p:cNvPr id="3" name="图形 2" descr="业务增长 纯色填充">
              <a:extLst>
                <a:ext uri="{FF2B5EF4-FFF2-40B4-BE49-F238E27FC236}">
                  <a16:creationId xmlns:a16="http://schemas.microsoft.com/office/drawing/2014/main" id="{45049F45-BDBA-E5D4-F3C1-DD7F7CC252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5909" y="1501541"/>
              <a:ext cx="1192454" cy="1192454"/>
            </a:xfrm>
            <a:prstGeom prst="rect">
              <a:avLst/>
            </a:prstGeom>
          </p:spPr>
        </p:pic>
        <p:sp>
          <p:nvSpPr>
            <p:cNvPr id="11" name="文本框 10">
              <a:extLst>
                <a:ext uri="{FF2B5EF4-FFF2-40B4-BE49-F238E27FC236}">
                  <a16:creationId xmlns:a16="http://schemas.microsoft.com/office/drawing/2014/main" id="{B158F843-EAAE-675A-AB23-24FCD58137F2}"/>
                </a:ext>
              </a:extLst>
            </p:cNvPr>
            <p:cNvSpPr txBox="1"/>
            <p:nvPr/>
          </p:nvSpPr>
          <p:spPr>
            <a:xfrm>
              <a:off x="5710986" y="1682269"/>
              <a:ext cx="2181730" cy="830997"/>
            </a:xfrm>
            <a:prstGeom prst="rect">
              <a:avLst/>
            </a:prstGeom>
            <a:noFill/>
          </p:spPr>
          <p:txBody>
            <a:bodyPr wrap="square" rtlCol="0">
              <a:spAutoFit/>
            </a:bodyPr>
            <a:lstStyle/>
            <a:p>
              <a:pPr algn="ctr"/>
              <a:r>
                <a:rPr lang="zh-CN" altLang="en-US" sz="2400" dirty="0">
                  <a:solidFill>
                    <a:srgbClr val="44546A"/>
                  </a:solidFill>
                  <a:latin typeface="微软雅黑" pitchFamily="34" charset="-122"/>
                  <a:ea typeface="微软雅黑" pitchFamily="34" charset="-122"/>
                </a:rPr>
                <a:t>中高层管理者</a:t>
              </a:r>
              <a:endParaRPr lang="en-US" altLang="zh-CN" sz="2400" dirty="0">
                <a:solidFill>
                  <a:srgbClr val="44546A"/>
                </a:solidFill>
                <a:latin typeface="微软雅黑" pitchFamily="34" charset="-122"/>
                <a:ea typeface="微软雅黑" pitchFamily="34" charset="-122"/>
              </a:endParaRPr>
            </a:p>
            <a:p>
              <a:pPr algn="ctr"/>
              <a:r>
                <a:rPr lang="zh-CN" altLang="en-US" sz="2400" dirty="0">
                  <a:solidFill>
                    <a:srgbClr val="44546A"/>
                  </a:solidFill>
                  <a:latin typeface="微软雅黑" pitchFamily="34" charset="-122"/>
                  <a:ea typeface="微软雅黑" pitchFamily="34" charset="-122"/>
                </a:rPr>
                <a:t>数量增长</a:t>
              </a:r>
            </a:p>
          </p:txBody>
        </p:sp>
      </p:grpSp>
      <p:grpSp>
        <p:nvGrpSpPr>
          <p:cNvPr id="14" name="组合 13">
            <a:extLst>
              <a:ext uri="{FF2B5EF4-FFF2-40B4-BE49-F238E27FC236}">
                <a16:creationId xmlns:a16="http://schemas.microsoft.com/office/drawing/2014/main" id="{E8F66EEF-03AD-7CD9-DCA2-F8E5DBEFF98F}"/>
              </a:ext>
            </a:extLst>
          </p:cNvPr>
          <p:cNvGrpSpPr/>
          <p:nvPr/>
        </p:nvGrpSpPr>
        <p:grpSpPr>
          <a:xfrm>
            <a:off x="4334575" y="3610345"/>
            <a:ext cx="3789147" cy="1192454"/>
            <a:chOff x="4334575" y="3610345"/>
            <a:chExt cx="3789147" cy="1192454"/>
          </a:xfrm>
        </p:grpSpPr>
        <p:sp>
          <p:nvSpPr>
            <p:cNvPr id="12" name="矩形: 圆角 11">
              <a:extLst>
                <a:ext uri="{FF2B5EF4-FFF2-40B4-BE49-F238E27FC236}">
                  <a16:creationId xmlns:a16="http://schemas.microsoft.com/office/drawing/2014/main" id="{54B36A7D-7C96-2B32-DA87-B939E1CA4033}"/>
                </a:ext>
              </a:extLst>
            </p:cNvPr>
            <p:cNvSpPr/>
            <p:nvPr/>
          </p:nvSpPr>
          <p:spPr bwMode="auto">
            <a:xfrm>
              <a:off x="4334575" y="3610345"/>
              <a:ext cx="3789147" cy="1192454"/>
            </a:xfrm>
            <a:prstGeom prst="roundRect">
              <a:avLst>
                <a:gd name="adj" fmla="val 37654"/>
              </a:avLst>
            </a:prstGeom>
            <a:solidFill>
              <a:srgbClr val="ABB8C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pic>
          <p:nvPicPr>
            <p:cNvPr id="5" name="图形 4" descr="连接 纯色填充">
              <a:extLst>
                <a:ext uri="{FF2B5EF4-FFF2-40B4-BE49-F238E27FC236}">
                  <a16:creationId xmlns:a16="http://schemas.microsoft.com/office/drawing/2014/main" id="{BF6003EB-393A-AEED-1D16-42C861B5F8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18532" y="3610345"/>
              <a:ext cx="1192454" cy="1192454"/>
            </a:xfrm>
            <a:prstGeom prst="rect">
              <a:avLst/>
            </a:prstGeom>
          </p:spPr>
        </p:pic>
        <p:sp>
          <p:nvSpPr>
            <p:cNvPr id="13" name="文本框 12">
              <a:extLst>
                <a:ext uri="{FF2B5EF4-FFF2-40B4-BE49-F238E27FC236}">
                  <a16:creationId xmlns:a16="http://schemas.microsoft.com/office/drawing/2014/main" id="{CC9D273F-B964-D36B-27F4-C24BCDA3DE8B}"/>
                </a:ext>
              </a:extLst>
            </p:cNvPr>
            <p:cNvSpPr txBox="1"/>
            <p:nvPr/>
          </p:nvSpPr>
          <p:spPr>
            <a:xfrm>
              <a:off x="5603504" y="3791073"/>
              <a:ext cx="2181730" cy="830997"/>
            </a:xfrm>
            <a:prstGeom prst="rect">
              <a:avLst/>
            </a:prstGeom>
            <a:noFill/>
          </p:spPr>
          <p:txBody>
            <a:bodyPr wrap="square" rtlCol="0">
              <a:spAutoFit/>
            </a:bodyPr>
            <a:lstStyle/>
            <a:p>
              <a:pPr algn="ctr"/>
              <a:r>
                <a:rPr lang="zh-CN" altLang="en-US" sz="2400" dirty="0">
                  <a:solidFill>
                    <a:srgbClr val="44546A"/>
                  </a:solidFill>
                  <a:latin typeface="微软雅黑" pitchFamily="34" charset="-122"/>
                  <a:ea typeface="微软雅黑" pitchFamily="34" charset="-122"/>
                </a:rPr>
                <a:t>项目协作关系愈加复杂</a:t>
              </a:r>
            </a:p>
          </p:txBody>
        </p:sp>
      </p:grpSp>
      <p:sp>
        <p:nvSpPr>
          <p:cNvPr id="18" name="文本框 17">
            <a:extLst>
              <a:ext uri="{FF2B5EF4-FFF2-40B4-BE49-F238E27FC236}">
                <a16:creationId xmlns:a16="http://schemas.microsoft.com/office/drawing/2014/main" id="{4102F913-91B0-2876-8DA9-41CAE754DA24}"/>
              </a:ext>
            </a:extLst>
          </p:cNvPr>
          <p:cNvSpPr txBox="1"/>
          <p:nvPr/>
        </p:nvSpPr>
        <p:spPr>
          <a:xfrm>
            <a:off x="9208694" y="2875001"/>
            <a:ext cx="2214632" cy="1107996"/>
          </a:xfrm>
          <a:prstGeom prst="rect">
            <a:avLst/>
          </a:prstGeom>
          <a:noFill/>
        </p:spPr>
        <p:txBody>
          <a:bodyPr wrap="square" rtlCol="0">
            <a:spAutoFit/>
          </a:bodyPr>
          <a:lstStyle/>
          <a:p>
            <a:r>
              <a:rPr lang="zh-CN" altLang="en-US" sz="6600" b="1" dirty="0">
                <a:solidFill>
                  <a:srgbClr val="44546A"/>
                </a:solidFill>
                <a:latin typeface="微软雅黑" panose="020B0503020204020204" pitchFamily="34" charset="-122"/>
                <a:ea typeface="微软雅黑" panose="020B0503020204020204" pitchFamily="34" charset="-122"/>
              </a:rPr>
              <a:t>需求</a:t>
            </a:r>
          </a:p>
        </p:txBody>
      </p:sp>
    </p:spTree>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流程图: 接点 29">
            <a:extLst>
              <a:ext uri="{FF2B5EF4-FFF2-40B4-BE49-F238E27FC236}">
                <a16:creationId xmlns:a16="http://schemas.microsoft.com/office/drawing/2014/main" id="{2E2CEC1A-D28B-5EC1-C7CD-C6FE0A684779}"/>
              </a:ext>
            </a:extLst>
          </p:cNvPr>
          <p:cNvSpPr/>
          <p:nvPr/>
        </p:nvSpPr>
        <p:spPr bwMode="auto">
          <a:xfrm>
            <a:off x="-94639" y="682328"/>
            <a:ext cx="6508792" cy="6283955"/>
          </a:xfrm>
          <a:prstGeom prst="flowChartConnector">
            <a:avLst/>
          </a:prstGeom>
          <a:solidFill>
            <a:srgbClr val="ABB8C9">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31" name="箭头: 右 30">
            <a:extLst>
              <a:ext uri="{FF2B5EF4-FFF2-40B4-BE49-F238E27FC236}">
                <a16:creationId xmlns:a16="http://schemas.microsoft.com/office/drawing/2014/main" id="{C826D92D-A4A0-9523-6704-CF18C8910C4D}"/>
              </a:ext>
            </a:extLst>
          </p:cNvPr>
          <p:cNvSpPr/>
          <p:nvPr/>
        </p:nvSpPr>
        <p:spPr bwMode="auto">
          <a:xfrm>
            <a:off x="5510228" y="3001492"/>
            <a:ext cx="2179901" cy="1475185"/>
          </a:xfrm>
          <a:prstGeom prst="rightArrow">
            <a:avLst/>
          </a:prstGeom>
          <a:solidFill>
            <a:srgbClr val="C3CAD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cxnSp>
        <p:nvCxnSpPr>
          <p:cNvPr id="7173" name="Connector 750"/>
          <p:cNvCxnSpPr>
            <a:cxnSpLocks noChangeShapeType="1"/>
            <a:stCxn id="7187" idx="0"/>
            <a:endCxn id="7184" idx="0"/>
          </p:cNvCxnSpPr>
          <p:nvPr/>
        </p:nvCxnSpPr>
        <p:spPr bwMode="auto">
          <a:xfrm>
            <a:off x="2147483647" y="2147483647"/>
            <a:ext cx="0" cy="0"/>
          </a:xfrm>
          <a:prstGeom prst="straightConnector1">
            <a:avLst/>
          </a:prstGeom>
          <a:noFill/>
          <a:ln w="12700" cap="sq">
            <a:solidFill>
              <a:srgbClr val="ADBACA"/>
            </a:solidFill>
            <a:round/>
            <a:headEnd/>
            <a:tailEnd/>
          </a:ln>
          <a:extLst>
            <a:ext uri="{909E8E84-426E-40DD-AFC4-6F175D3DCCD1}">
              <a14:hiddenFill xmlns:a14="http://schemas.microsoft.com/office/drawing/2010/main">
                <a:noFill/>
              </a14:hiddenFill>
            </a:ext>
          </a:extLst>
        </p:spPr>
      </p:cxnSp>
      <p:cxnSp>
        <p:nvCxnSpPr>
          <p:cNvPr id="7175" name="Connector 752"/>
          <p:cNvCxnSpPr>
            <a:cxnSpLocks noChangeShapeType="1"/>
            <a:stCxn id="7188" idx="0"/>
            <a:endCxn id="7184" idx="0"/>
          </p:cNvCxnSpPr>
          <p:nvPr/>
        </p:nvCxnSpPr>
        <p:spPr bwMode="auto">
          <a:xfrm>
            <a:off x="2147483647" y="2147483647"/>
            <a:ext cx="0" cy="0"/>
          </a:xfrm>
          <a:prstGeom prst="straightConnector1">
            <a:avLst/>
          </a:prstGeom>
          <a:noFill/>
          <a:ln w="12700" cap="sq">
            <a:solidFill>
              <a:srgbClr val="ADBACA"/>
            </a:solidFill>
            <a:round/>
            <a:headEnd/>
            <a:tailEnd/>
          </a:ln>
          <a:extLst>
            <a:ext uri="{909E8E84-426E-40DD-AFC4-6F175D3DCCD1}">
              <a14:hiddenFill xmlns:a14="http://schemas.microsoft.com/office/drawing/2010/main">
                <a:noFill/>
              </a14:hiddenFill>
            </a:ext>
          </a:extLst>
        </p:spPr>
      </p:cxnSp>
      <p:cxnSp>
        <p:nvCxnSpPr>
          <p:cNvPr id="7179" name="Connector 756"/>
          <p:cNvCxnSpPr>
            <a:cxnSpLocks noChangeShapeType="1"/>
            <a:stCxn id="7184" idx="0"/>
            <a:endCxn id="7189" idx="0"/>
          </p:cNvCxnSpPr>
          <p:nvPr/>
        </p:nvCxnSpPr>
        <p:spPr bwMode="auto">
          <a:xfrm>
            <a:off x="2147483647" y="2147483647"/>
            <a:ext cx="0" cy="0"/>
          </a:xfrm>
          <a:prstGeom prst="straightConnector1">
            <a:avLst/>
          </a:prstGeom>
          <a:noFill/>
          <a:ln w="12700" cap="sq">
            <a:solidFill>
              <a:srgbClr val="ADBACA"/>
            </a:solidFill>
            <a:round/>
            <a:headEnd/>
            <a:tailEnd/>
          </a:ln>
          <a:extLst>
            <a:ext uri="{909E8E84-426E-40DD-AFC4-6F175D3DCCD1}">
              <a14:hiddenFill xmlns:a14="http://schemas.microsoft.com/office/drawing/2010/main">
                <a:noFill/>
              </a14:hiddenFill>
            </a:ext>
          </a:extLst>
        </p:spPr>
      </p:cxnSp>
      <p:cxnSp>
        <p:nvCxnSpPr>
          <p:cNvPr id="7181" name="Connector 758"/>
          <p:cNvCxnSpPr>
            <a:cxnSpLocks noChangeShapeType="1"/>
            <a:stCxn id="7184" idx="0"/>
            <a:endCxn id="7186" idx="0"/>
          </p:cNvCxnSpPr>
          <p:nvPr/>
        </p:nvCxnSpPr>
        <p:spPr bwMode="auto">
          <a:xfrm>
            <a:off x="2147483647" y="2147483647"/>
            <a:ext cx="0" cy="0"/>
          </a:xfrm>
          <a:prstGeom prst="straightConnector1">
            <a:avLst/>
          </a:prstGeom>
          <a:noFill/>
          <a:ln w="12700" cap="sq">
            <a:solidFill>
              <a:srgbClr val="ADBACA"/>
            </a:solidFill>
            <a:round/>
            <a:headEnd/>
            <a:tailEnd/>
          </a:ln>
          <a:extLst>
            <a:ext uri="{909E8E84-426E-40DD-AFC4-6F175D3DCCD1}">
              <a14:hiddenFill xmlns:a14="http://schemas.microsoft.com/office/drawing/2010/main">
                <a:noFill/>
              </a14:hiddenFill>
            </a:ext>
          </a:extLst>
        </p:spPr>
      </p:cxnSp>
      <p:sp>
        <p:nvSpPr>
          <p:cNvPr id="42" name="文本框 10"/>
          <p:cNvSpPr txBox="1">
            <a:spLocks noChangeArrowheads="1"/>
          </p:cNvSpPr>
          <p:nvPr/>
        </p:nvSpPr>
        <p:spPr bwMode="auto">
          <a:xfrm>
            <a:off x="174625" y="220663"/>
            <a:ext cx="31821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助力企业数字化转型</a:t>
            </a:r>
          </a:p>
        </p:txBody>
      </p:sp>
      <p:sp>
        <p:nvSpPr>
          <p:cNvPr id="43"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grpSp>
        <p:nvGrpSpPr>
          <p:cNvPr id="29" name="组合 28">
            <a:extLst>
              <a:ext uri="{FF2B5EF4-FFF2-40B4-BE49-F238E27FC236}">
                <a16:creationId xmlns:a16="http://schemas.microsoft.com/office/drawing/2014/main" id="{7042C03E-68D7-25E5-3F81-ED329028A700}"/>
              </a:ext>
            </a:extLst>
          </p:cNvPr>
          <p:cNvGrpSpPr/>
          <p:nvPr/>
        </p:nvGrpSpPr>
        <p:grpSpPr>
          <a:xfrm>
            <a:off x="468304" y="1329612"/>
            <a:ext cx="5627696" cy="5234300"/>
            <a:chOff x="2770346" y="808638"/>
            <a:chExt cx="5839052" cy="5234300"/>
          </a:xfrm>
        </p:grpSpPr>
        <p:cxnSp>
          <p:nvCxnSpPr>
            <p:cNvPr id="27" name="直接连接符 26">
              <a:extLst>
                <a:ext uri="{FF2B5EF4-FFF2-40B4-BE49-F238E27FC236}">
                  <a16:creationId xmlns:a16="http://schemas.microsoft.com/office/drawing/2014/main" id="{5C43FEC0-EF4B-807D-2351-77FC7DD30CE5}"/>
                </a:ext>
              </a:extLst>
            </p:cNvPr>
            <p:cNvCxnSpPr/>
            <p:nvPr/>
          </p:nvCxnSpPr>
          <p:spPr bwMode="auto">
            <a:xfrm flipH="1" flipV="1">
              <a:off x="5122078" y="3236109"/>
              <a:ext cx="3145621" cy="249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a:extLst>
                <a:ext uri="{FF2B5EF4-FFF2-40B4-BE49-F238E27FC236}">
                  <a16:creationId xmlns:a16="http://schemas.microsoft.com/office/drawing/2014/main" id="{9AC201F8-DBF9-D208-DB9D-423BA077090E}"/>
                </a:ext>
              </a:extLst>
            </p:cNvPr>
            <p:cNvCxnSpPr/>
            <p:nvPr/>
          </p:nvCxnSpPr>
          <p:spPr bwMode="auto">
            <a:xfrm flipH="1" flipV="1">
              <a:off x="5122078" y="3236109"/>
              <a:ext cx="1722543" cy="23383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a:extLst>
                <a:ext uri="{FF2B5EF4-FFF2-40B4-BE49-F238E27FC236}">
                  <a16:creationId xmlns:a16="http://schemas.microsoft.com/office/drawing/2014/main" id="{662EBE77-D29D-0A2E-33A0-8F137E65C8B0}"/>
                </a:ext>
              </a:extLst>
            </p:cNvPr>
            <p:cNvCxnSpPr/>
            <p:nvPr/>
          </p:nvCxnSpPr>
          <p:spPr bwMode="auto">
            <a:xfrm flipV="1">
              <a:off x="4212390" y="3866758"/>
              <a:ext cx="1033671" cy="66346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a:extLst>
                <a:ext uri="{FF2B5EF4-FFF2-40B4-BE49-F238E27FC236}">
                  <a16:creationId xmlns:a16="http://schemas.microsoft.com/office/drawing/2014/main" id="{8F72EFCA-E513-7943-3E0C-78BFB9D7139C}"/>
                </a:ext>
              </a:extLst>
            </p:cNvPr>
            <p:cNvCxnSpPr/>
            <p:nvPr/>
          </p:nvCxnSpPr>
          <p:spPr bwMode="auto">
            <a:xfrm flipH="1">
              <a:off x="5892121" y="1754361"/>
              <a:ext cx="388520" cy="10861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a:extLst>
                <a:ext uri="{FF2B5EF4-FFF2-40B4-BE49-F238E27FC236}">
                  <a16:creationId xmlns:a16="http://schemas.microsoft.com/office/drawing/2014/main" id="{16BAA641-F44B-AE96-36AA-2FCB8EBC790C}"/>
                </a:ext>
              </a:extLst>
            </p:cNvPr>
            <p:cNvCxnSpPr/>
            <p:nvPr/>
          </p:nvCxnSpPr>
          <p:spPr bwMode="auto">
            <a:xfrm>
              <a:off x="4283242" y="2605996"/>
              <a:ext cx="686436" cy="4777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a:extLst>
                <a:ext uri="{FF2B5EF4-FFF2-40B4-BE49-F238E27FC236}">
                  <a16:creationId xmlns:a16="http://schemas.microsoft.com/office/drawing/2014/main" id="{410AC7F3-B541-4F90-7493-8B904BFA4EB3}"/>
                </a:ext>
              </a:extLst>
            </p:cNvPr>
            <p:cNvGrpSpPr/>
            <p:nvPr/>
          </p:nvGrpSpPr>
          <p:grpSpPr>
            <a:xfrm>
              <a:off x="2770346" y="1403876"/>
              <a:ext cx="1743784" cy="1773907"/>
              <a:chOff x="4130675" y="1658938"/>
              <a:chExt cx="1397000" cy="1377950"/>
            </a:xfrm>
          </p:grpSpPr>
          <p:sp>
            <p:nvSpPr>
              <p:cNvPr id="7187" name="Shape 764"/>
              <p:cNvSpPr>
                <a:spLocks/>
              </p:cNvSpPr>
              <p:nvPr/>
            </p:nvSpPr>
            <p:spPr bwMode="auto">
              <a:xfrm>
                <a:off x="4130675" y="1658938"/>
                <a:ext cx="1397000" cy="137795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lumMod val="60000"/>
                  <a:lumOff val="40000"/>
                </a:schemeClr>
              </a:solidFill>
              <a:ln>
                <a:noFill/>
              </a:ln>
            </p:spPr>
            <p:txBody>
              <a:bodyPr lIns="0" tIns="0" rIns="0" bIns="0" anchor="ctr"/>
              <a:lstStyle/>
              <a:p>
                <a:endParaRPr lang="zh-CN" altLang="en-US"/>
              </a:p>
            </p:txBody>
          </p:sp>
          <p:sp>
            <p:nvSpPr>
              <p:cNvPr id="7197" name="Shape 775"/>
              <p:cNvSpPr>
                <a:spLocks noChangeArrowheads="1"/>
              </p:cNvSpPr>
              <p:nvPr/>
            </p:nvSpPr>
            <p:spPr bwMode="auto">
              <a:xfrm>
                <a:off x="4407319" y="1987630"/>
                <a:ext cx="829009" cy="605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412750" eaLnBrk="1" hangingPunct="1"/>
                <a:r>
                  <a:rPr lang="zh-CN" altLang="en-US" sz="3200" b="1" dirty="0">
                    <a:solidFill>
                      <a:srgbClr val="FFFFFF"/>
                    </a:solidFill>
                    <a:latin typeface="Arial" pitchFamily="34" charset="0"/>
                    <a:ea typeface="微软雅黑" pitchFamily="34" charset="-122"/>
                    <a:sym typeface="Arial" pitchFamily="34" charset="0"/>
                  </a:rPr>
                  <a:t>聊天</a:t>
                </a:r>
                <a:endParaRPr lang="en-US" altLang="zh-CN" sz="3200" b="1" dirty="0">
                  <a:solidFill>
                    <a:srgbClr val="FFFFFF"/>
                  </a:solidFill>
                  <a:latin typeface="Arial" pitchFamily="34" charset="0"/>
                  <a:ea typeface="微软雅黑" pitchFamily="34" charset="-122"/>
                  <a:sym typeface="Arial" pitchFamily="34" charset="0"/>
                </a:endParaRPr>
              </a:p>
              <a:p>
                <a:pPr algn="ctr" defTabSz="412750" eaLnBrk="1" hangingPunct="1"/>
                <a:r>
                  <a:rPr lang="zh-CN" altLang="en-US" sz="3200" b="1" dirty="0">
                    <a:solidFill>
                      <a:srgbClr val="FFFFFF"/>
                    </a:solidFill>
                    <a:latin typeface="Arial" pitchFamily="34" charset="0"/>
                    <a:ea typeface="微软雅黑" pitchFamily="34" charset="-122"/>
                    <a:sym typeface="Arial" pitchFamily="34" charset="0"/>
                  </a:rPr>
                  <a:t>记录</a:t>
                </a:r>
              </a:p>
            </p:txBody>
          </p:sp>
        </p:grpSp>
        <p:grpSp>
          <p:nvGrpSpPr>
            <p:cNvPr id="8" name="组合 7">
              <a:extLst>
                <a:ext uri="{FF2B5EF4-FFF2-40B4-BE49-F238E27FC236}">
                  <a16:creationId xmlns:a16="http://schemas.microsoft.com/office/drawing/2014/main" id="{00C26B9B-5182-750A-517B-631710C3C73C}"/>
                </a:ext>
              </a:extLst>
            </p:cNvPr>
            <p:cNvGrpSpPr/>
            <p:nvPr/>
          </p:nvGrpSpPr>
          <p:grpSpPr>
            <a:xfrm>
              <a:off x="7231448" y="2488808"/>
              <a:ext cx="1377950" cy="1377950"/>
              <a:chOff x="6823075" y="1919288"/>
              <a:chExt cx="1377950" cy="1377950"/>
            </a:xfrm>
          </p:grpSpPr>
          <p:sp>
            <p:nvSpPr>
              <p:cNvPr id="7188" name="Shape 765"/>
              <p:cNvSpPr>
                <a:spLocks/>
              </p:cNvSpPr>
              <p:nvPr/>
            </p:nvSpPr>
            <p:spPr bwMode="auto">
              <a:xfrm>
                <a:off x="6823075" y="1919288"/>
                <a:ext cx="1377950" cy="137795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lumMod val="60000"/>
                  <a:lumOff val="40000"/>
                </a:schemeClr>
              </a:solidFill>
              <a:ln>
                <a:noFill/>
              </a:ln>
            </p:spPr>
            <p:txBody>
              <a:bodyPr lIns="0" tIns="0" rIns="0" bIns="0" anchor="ctr"/>
              <a:lstStyle/>
              <a:p>
                <a:endParaRPr lang="zh-CN" altLang="en-US"/>
              </a:p>
            </p:txBody>
          </p:sp>
          <p:sp>
            <p:nvSpPr>
              <p:cNvPr id="7207" name="TextBox 13"/>
              <p:cNvSpPr txBox="1">
                <a:spLocks noChangeArrowheads="1"/>
              </p:cNvSpPr>
              <p:nvPr/>
            </p:nvSpPr>
            <p:spPr bwMode="auto">
              <a:xfrm>
                <a:off x="7159625" y="2407821"/>
                <a:ext cx="9525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b="1" dirty="0">
                    <a:solidFill>
                      <a:srgbClr val="FFFFFF"/>
                    </a:solidFill>
                    <a:latin typeface="Arial" pitchFamily="34" charset="0"/>
                    <a:ea typeface="微软雅黑" pitchFamily="34" charset="-122"/>
                    <a:sym typeface="Arial" pitchFamily="34" charset="0"/>
                  </a:rPr>
                  <a:t>文本</a:t>
                </a:r>
                <a:endParaRPr lang="en-US" sz="2800" b="1" dirty="0">
                  <a:solidFill>
                    <a:srgbClr val="FFFFFF"/>
                  </a:solidFill>
                  <a:latin typeface="Arial" pitchFamily="34" charset="0"/>
                  <a:ea typeface="微软雅黑" pitchFamily="34" charset="-122"/>
                  <a:sym typeface="Arial" pitchFamily="34" charset="0"/>
                </a:endParaRPr>
              </a:p>
            </p:txBody>
          </p:sp>
        </p:grpSp>
        <p:grpSp>
          <p:nvGrpSpPr>
            <p:cNvPr id="7" name="组合 6">
              <a:extLst>
                <a:ext uri="{FF2B5EF4-FFF2-40B4-BE49-F238E27FC236}">
                  <a16:creationId xmlns:a16="http://schemas.microsoft.com/office/drawing/2014/main" id="{DE51CF9C-F74F-546C-8C86-9D3843E81DF4}"/>
                </a:ext>
              </a:extLst>
            </p:cNvPr>
            <p:cNvGrpSpPr/>
            <p:nvPr/>
          </p:nvGrpSpPr>
          <p:grpSpPr>
            <a:xfrm>
              <a:off x="6096000" y="4925338"/>
              <a:ext cx="2171699" cy="1117600"/>
              <a:chOff x="6670675" y="4110038"/>
              <a:chExt cx="2171699" cy="1117600"/>
            </a:xfrm>
          </p:grpSpPr>
          <p:sp>
            <p:nvSpPr>
              <p:cNvPr id="7189" name="Shape 766"/>
              <p:cNvSpPr>
                <a:spLocks/>
              </p:cNvSpPr>
              <p:nvPr/>
            </p:nvSpPr>
            <p:spPr bwMode="auto">
              <a:xfrm>
                <a:off x="6670675" y="4110038"/>
                <a:ext cx="1117600" cy="111760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lumMod val="60000"/>
                  <a:lumOff val="40000"/>
                </a:schemeClr>
              </a:solidFill>
              <a:ln>
                <a:noFill/>
              </a:ln>
            </p:spPr>
            <p:txBody>
              <a:bodyPr lIns="0" tIns="0" rIns="0" bIns="0" anchor="ctr"/>
              <a:lstStyle/>
              <a:p>
                <a:endParaRPr lang="zh-CN" altLang="en-US"/>
              </a:p>
            </p:txBody>
          </p:sp>
          <p:sp>
            <p:nvSpPr>
              <p:cNvPr id="7208" name="TextBox 13"/>
              <p:cNvSpPr txBox="1">
                <a:spLocks noChangeArrowheads="1"/>
              </p:cNvSpPr>
              <p:nvPr/>
            </p:nvSpPr>
            <p:spPr bwMode="auto">
              <a:xfrm>
                <a:off x="6889749" y="4457026"/>
                <a:ext cx="1952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b="1" dirty="0">
                    <a:solidFill>
                      <a:srgbClr val="FFFFFF"/>
                    </a:solidFill>
                    <a:latin typeface="Arial" pitchFamily="34" charset="0"/>
                    <a:ea typeface="微软雅黑" pitchFamily="34" charset="-122"/>
                    <a:sym typeface="Arial" pitchFamily="34" charset="0"/>
                  </a:rPr>
                  <a:t>图片</a:t>
                </a:r>
                <a:endParaRPr lang="en-US" sz="2800" b="1" dirty="0">
                  <a:solidFill>
                    <a:srgbClr val="FFFFFF"/>
                  </a:solidFill>
                  <a:latin typeface="Arial" pitchFamily="34" charset="0"/>
                  <a:ea typeface="微软雅黑" pitchFamily="34" charset="-122"/>
                  <a:sym typeface="Arial" pitchFamily="34" charset="0"/>
                </a:endParaRPr>
              </a:p>
            </p:txBody>
          </p:sp>
        </p:grpSp>
        <p:grpSp>
          <p:nvGrpSpPr>
            <p:cNvPr id="13" name="组合 12">
              <a:extLst>
                <a:ext uri="{FF2B5EF4-FFF2-40B4-BE49-F238E27FC236}">
                  <a16:creationId xmlns:a16="http://schemas.microsoft.com/office/drawing/2014/main" id="{A29A00EB-638F-7DCE-DD71-8C8A2A74C7B8}"/>
                </a:ext>
              </a:extLst>
            </p:cNvPr>
            <p:cNvGrpSpPr/>
            <p:nvPr/>
          </p:nvGrpSpPr>
          <p:grpSpPr>
            <a:xfrm>
              <a:off x="4693631" y="2439361"/>
              <a:ext cx="2261770" cy="2242804"/>
              <a:chOff x="4535905" y="2006934"/>
              <a:chExt cx="2261770" cy="2242804"/>
            </a:xfrm>
          </p:grpSpPr>
          <p:sp>
            <p:nvSpPr>
              <p:cNvPr id="7184" name="Shape 761"/>
              <p:cNvSpPr>
                <a:spLocks/>
              </p:cNvSpPr>
              <p:nvPr/>
            </p:nvSpPr>
            <p:spPr bwMode="auto">
              <a:xfrm>
                <a:off x="4535905" y="2006934"/>
                <a:ext cx="2261770" cy="2242804"/>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a:noFill/>
              </a:ln>
            </p:spPr>
            <p:txBody>
              <a:bodyPr lIns="0" tIns="0" rIns="0" bIns="0" anchor="ctr"/>
              <a:lstStyle/>
              <a:p>
                <a:endParaRPr lang="zh-CN" altLang="en-US" dirty="0"/>
              </a:p>
            </p:txBody>
          </p:sp>
          <p:sp>
            <p:nvSpPr>
              <p:cNvPr id="2" name="文本框 1">
                <a:extLst>
                  <a:ext uri="{FF2B5EF4-FFF2-40B4-BE49-F238E27FC236}">
                    <a16:creationId xmlns:a16="http://schemas.microsoft.com/office/drawing/2014/main" id="{24DE2DD3-8099-F0A5-6851-776CFB00E589}"/>
                  </a:ext>
                </a:extLst>
              </p:cNvPr>
              <p:cNvSpPr txBox="1"/>
              <p:nvPr/>
            </p:nvSpPr>
            <p:spPr>
              <a:xfrm>
                <a:off x="4895445" y="2544914"/>
                <a:ext cx="1709675" cy="954107"/>
              </a:xfrm>
              <a:prstGeom prst="rect">
                <a:avLst/>
              </a:prstGeom>
              <a:noFill/>
            </p:spPr>
            <p:txBody>
              <a:bodyPr wrap="square" rtlCol="0">
                <a:spAutoFit/>
              </a:bodyPr>
              <a:lstStyle/>
              <a:p>
                <a:r>
                  <a:rPr lang="en-US" altLang="zh-CN" sz="2800" b="1" dirty="0">
                    <a:solidFill>
                      <a:srgbClr val="ABB8C9"/>
                    </a:solidFill>
                    <a:latin typeface="微软雅黑" pitchFamily="34" charset="-122"/>
                    <a:ea typeface="微软雅黑" pitchFamily="34" charset="-122"/>
                  </a:rPr>
                  <a:t>80%</a:t>
                </a:r>
                <a:r>
                  <a:rPr lang="zh-CN" altLang="en-US" sz="2800" b="1" dirty="0">
                    <a:solidFill>
                      <a:srgbClr val="ABB8C9"/>
                    </a:solidFill>
                    <a:latin typeface="微软雅黑" pitchFamily="34" charset="-122"/>
                    <a:ea typeface="微软雅黑" pitchFamily="34" charset="-122"/>
                  </a:rPr>
                  <a:t>非结构化数据</a:t>
                </a:r>
              </a:p>
            </p:txBody>
          </p:sp>
        </p:grpSp>
        <p:grpSp>
          <p:nvGrpSpPr>
            <p:cNvPr id="6" name="组合 5">
              <a:extLst>
                <a:ext uri="{FF2B5EF4-FFF2-40B4-BE49-F238E27FC236}">
                  <a16:creationId xmlns:a16="http://schemas.microsoft.com/office/drawing/2014/main" id="{08217573-E023-C0A1-C1B0-BD49A09F0766}"/>
                </a:ext>
              </a:extLst>
            </p:cNvPr>
            <p:cNvGrpSpPr/>
            <p:nvPr/>
          </p:nvGrpSpPr>
          <p:grpSpPr>
            <a:xfrm>
              <a:off x="3272287" y="4070070"/>
              <a:ext cx="2290594" cy="1377950"/>
              <a:chOff x="3990975" y="3849688"/>
              <a:chExt cx="2290594" cy="1377950"/>
            </a:xfrm>
          </p:grpSpPr>
          <p:sp>
            <p:nvSpPr>
              <p:cNvPr id="7186" name="Shape 763"/>
              <p:cNvSpPr>
                <a:spLocks/>
              </p:cNvSpPr>
              <p:nvPr/>
            </p:nvSpPr>
            <p:spPr bwMode="auto">
              <a:xfrm>
                <a:off x="3990975" y="3849688"/>
                <a:ext cx="1377950" cy="137795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lumMod val="60000"/>
                  <a:lumOff val="40000"/>
                </a:schemeClr>
              </a:solidFill>
              <a:ln>
                <a:noFill/>
              </a:ln>
            </p:spPr>
            <p:txBody>
              <a:bodyPr lIns="0" tIns="0" rIns="0" bIns="0" anchor="ctr"/>
              <a:lstStyle/>
              <a:p>
                <a:endParaRPr lang="zh-CN" altLang="en-US" dirty="0"/>
              </a:p>
            </p:txBody>
          </p:sp>
          <p:sp>
            <p:nvSpPr>
              <p:cNvPr id="4" name="TextBox 13">
                <a:extLst>
                  <a:ext uri="{FF2B5EF4-FFF2-40B4-BE49-F238E27FC236}">
                    <a16:creationId xmlns:a16="http://schemas.microsoft.com/office/drawing/2014/main" id="{08CB4B66-590D-FD64-4B11-2C8547BD612A}"/>
                  </a:ext>
                </a:extLst>
              </p:cNvPr>
              <p:cNvSpPr txBox="1">
                <a:spLocks noChangeArrowheads="1"/>
              </p:cNvSpPr>
              <p:nvPr/>
            </p:nvSpPr>
            <p:spPr bwMode="auto">
              <a:xfrm>
                <a:off x="4328944" y="4309845"/>
                <a:ext cx="1952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b="1" dirty="0">
                    <a:solidFill>
                      <a:srgbClr val="FFFFFF"/>
                    </a:solidFill>
                    <a:latin typeface="Arial" pitchFamily="34" charset="0"/>
                    <a:ea typeface="微软雅黑" pitchFamily="34" charset="-122"/>
                    <a:sym typeface="Arial" pitchFamily="34" charset="0"/>
                  </a:rPr>
                  <a:t>录音</a:t>
                </a:r>
                <a:endParaRPr lang="en-US" sz="2800" b="1" dirty="0">
                  <a:solidFill>
                    <a:srgbClr val="FFFFFF"/>
                  </a:solidFill>
                  <a:latin typeface="Arial" pitchFamily="34" charset="0"/>
                  <a:ea typeface="微软雅黑" pitchFamily="34" charset="-122"/>
                  <a:sym typeface="Arial" pitchFamily="34" charset="0"/>
                </a:endParaRPr>
              </a:p>
            </p:txBody>
          </p:sp>
        </p:grpSp>
        <p:grpSp>
          <p:nvGrpSpPr>
            <p:cNvPr id="14" name="组合 13">
              <a:extLst>
                <a:ext uri="{FF2B5EF4-FFF2-40B4-BE49-F238E27FC236}">
                  <a16:creationId xmlns:a16="http://schemas.microsoft.com/office/drawing/2014/main" id="{C33B8327-0DF0-0C34-7102-241D8757B7E6}"/>
                </a:ext>
              </a:extLst>
            </p:cNvPr>
            <p:cNvGrpSpPr/>
            <p:nvPr/>
          </p:nvGrpSpPr>
          <p:grpSpPr>
            <a:xfrm>
              <a:off x="5591666" y="808638"/>
              <a:ext cx="1377950" cy="1377950"/>
              <a:chOff x="6823075" y="1919288"/>
              <a:chExt cx="1377950" cy="1377950"/>
            </a:xfrm>
          </p:grpSpPr>
          <p:sp>
            <p:nvSpPr>
              <p:cNvPr id="15" name="Shape 765">
                <a:extLst>
                  <a:ext uri="{FF2B5EF4-FFF2-40B4-BE49-F238E27FC236}">
                    <a16:creationId xmlns:a16="http://schemas.microsoft.com/office/drawing/2014/main" id="{DD9DB481-1C48-743C-A981-2613DA12D464}"/>
                  </a:ext>
                </a:extLst>
              </p:cNvPr>
              <p:cNvSpPr>
                <a:spLocks/>
              </p:cNvSpPr>
              <p:nvPr/>
            </p:nvSpPr>
            <p:spPr bwMode="auto">
              <a:xfrm>
                <a:off x="6823075" y="1919288"/>
                <a:ext cx="1377950" cy="137795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lumMod val="60000"/>
                  <a:lumOff val="40000"/>
                </a:schemeClr>
              </a:solidFill>
              <a:ln>
                <a:noFill/>
              </a:ln>
            </p:spPr>
            <p:txBody>
              <a:bodyPr lIns="0" tIns="0" rIns="0" bIns="0" anchor="ctr"/>
              <a:lstStyle/>
              <a:p>
                <a:endParaRPr lang="zh-CN" altLang="en-US"/>
              </a:p>
            </p:txBody>
          </p:sp>
          <p:sp>
            <p:nvSpPr>
              <p:cNvPr id="16" name="TextBox 13">
                <a:extLst>
                  <a:ext uri="{FF2B5EF4-FFF2-40B4-BE49-F238E27FC236}">
                    <a16:creationId xmlns:a16="http://schemas.microsoft.com/office/drawing/2014/main" id="{F60AB9E2-50B1-8582-F6DE-B7CF169330FB}"/>
                  </a:ext>
                </a:extLst>
              </p:cNvPr>
              <p:cNvSpPr txBox="1">
                <a:spLocks noChangeArrowheads="1"/>
              </p:cNvSpPr>
              <p:nvPr/>
            </p:nvSpPr>
            <p:spPr bwMode="auto">
              <a:xfrm>
                <a:off x="7123530" y="2177376"/>
                <a:ext cx="9525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2800" b="1" dirty="0">
                    <a:solidFill>
                      <a:srgbClr val="FFFFFF"/>
                    </a:solidFill>
                    <a:latin typeface="Arial" pitchFamily="34" charset="0"/>
                    <a:ea typeface="微软雅黑" pitchFamily="34" charset="-122"/>
                    <a:sym typeface="Arial" pitchFamily="34" charset="0"/>
                  </a:rPr>
                  <a:t>会议记录</a:t>
                </a:r>
                <a:endParaRPr lang="en-US" sz="2800" b="1" dirty="0">
                  <a:solidFill>
                    <a:srgbClr val="FFFFFF"/>
                  </a:solidFill>
                  <a:latin typeface="Arial" pitchFamily="34" charset="0"/>
                  <a:ea typeface="微软雅黑" pitchFamily="34" charset="-122"/>
                  <a:sym typeface="Arial" pitchFamily="34" charset="0"/>
                </a:endParaRPr>
              </a:p>
            </p:txBody>
          </p:sp>
        </p:grpSp>
      </p:grpSp>
      <p:grpSp>
        <p:nvGrpSpPr>
          <p:cNvPr id="35" name="组合 34">
            <a:extLst>
              <a:ext uri="{FF2B5EF4-FFF2-40B4-BE49-F238E27FC236}">
                <a16:creationId xmlns:a16="http://schemas.microsoft.com/office/drawing/2014/main" id="{7321A05B-FB58-9159-A8BD-364DD9ECA5A8}"/>
              </a:ext>
            </a:extLst>
          </p:cNvPr>
          <p:cNvGrpSpPr/>
          <p:nvPr/>
        </p:nvGrpSpPr>
        <p:grpSpPr>
          <a:xfrm>
            <a:off x="7762587" y="2782021"/>
            <a:ext cx="2586790" cy="1968175"/>
            <a:chOff x="7569261" y="2875427"/>
            <a:chExt cx="2586790" cy="1968175"/>
          </a:xfrm>
        </p:grpSpPr>
        <p:pic>
          <p:nvPicPr>
            <p:cNvPr id="33" name="图形 32" descr="眼睛 纯色填充">
              <a:extLst>
                <a:ext uri="{FF2B5EF4-FFF2-40B4-BE49-F238E27FC236}">
                  <a16:creationId xmlns:a16="http://schemas.microsoft.com/office/drawing/2014/main" id="{832C4956-3565-6B83-2CBC-27683F66B9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5456" y="3929202"/>
              <a:ext cx="914400" cy="914400"/>
            </a:xfrm>
            <a:prstGeom prst="rect">
              <a:avLst/>
            </a:prstGeom>
          </p:spPr>
        </p:pic>
        <p:sp>
          <p:nvSpPr>
            <p:cNvPr id="34" name="文本框 33">
              <a:extLst>
                <a:ext uri="{FF2B5EF4-FFF2-40B4-BE49-F238E27FC236}">
                  <a16:creationId xmlns:a16="http://schemas.microsoft.com/office/drawing/2014/main" id="{21A08BA6-5F6A-8E77-9B92-8D665CC7F34A}"/>
                </a:ext>
              </a:extLst>
            </p:cNvPr>
            <p:cNvSpPr txBox="1"/>
            <p:nvPr/>
          </p:nvSpPr>
          <p:spPr>
            <a:xfrm>
              <a:off x="7569261" y="2875427"/>
              <a:ext cx="2586790" cy="1200329"/>
            </a:xfrm>
            <a:prstGeom prst="rect">
              <a:avLst/>
            </a:prstGeom>
            <a:noFill/>
          </p:spPr>
          <p:txBody>
            <a:bodyPr wrap="square" rtlCol="0">
              <a:spAutoFit/>
            </a:bodyPr>
            <a:lstStyle/>
            <a:p>
              <a:pPr algn="ctr"/>
              <a:r>
                <a:rPr lang="zh-CN" altLang="en-US" sz="3600" b="1" dirty="0">
                  <a:solidFill>
                    <a:srgbClr val="44546A"/>
                  </a:solidFill>
                  <a:latin typeface="微软雅黑" pitchFamily="34" charset="-122"/>
                  <a:ea typeface="微软雅黑" pitchFamily="34" charset="-122"/>
                </a:rPr>
                <a:t>深层次项目</a:t>
              </a:r>
              <a:endParaRPr lang="en-US" altLang="zh-CN" sz="3600" b="1" dirty="0">
                <a:solidFill>
                  <a:srgbClr val="44546A"/>
                </a:solidFill>
                <a:latin typeface="微软雅黑" pitchFamily="34" charset="-122"/>
                <a:ea typeface="微软雅黑" pitchFamily="34" charset="-122"/>
              </a:endParaRPr>
            </a:p>
            <a:p>
              <a:pPr algn="ctr"/>
              <a:r>
                <a:rPr lang="zh-CN" altLang="en-US" sz="3600" b="1" dirty="0">
                  <a:solidFill>
                    <a:srgbClr val="44546A"/>
                  </a:solidFill>
                  <a:latin typeface="微软雅黑" pitchFamily="34" charset="-122"/>
                  <a:ea typeface="微软雅黑" pitchFamily="34" charset="-122"/>
                </a:rPr>
                <a:t>管理洞察</a:t>
              </a: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8D5599-57A0-03DE-4941-CF7E85C04B33}"/>
              </a:ext>
            </a:extLst>
          </p:cNvPr>
          <p:cNvSpPr/>
          <p:nvPr/>
        </p:nvSpPr>
        <p:spPr bwMode="auto">
          <a:xfrm>
            <a:off x="0" y="0"/>
            <a:ext cx="12192000" cy="3729789"/>
          </a:xfrm>
          <a:prstGeom prst="rect">
            <a:avLst/>
          </a:prstGeom>
          <a:solidFill>
            <a:srgbClr val="C3CAD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graphicFrame>
        <p:nvGraphicFramePr>
          <p:cNvPr id="26" name="图表 25">
            <a:extLst>
              <a:ext uri="{FF2B5EF4-FFF2-40B4-BE49-F238E27FC236}">
                <a16:creationId xmlns:a16="http://schemas.microsoft.com/office/drawing/2014/main" id="{EC0EEB25-84FD-ADD6-5CAA-D8EDBD9103BD}"/>
              </a:ext>
            </a:extLst>
          </p:cNvPr>
          <p:cNvGraphicFramePr/>
          <p:nvPr/>
        </p:nvGraphicFramePr>
        <p:xfrm>
          <a:off x="540084" y="1"/>
          <a:ext cx="5186947" cy="3729788"/>
        </p:xfrm>
        <a:graphic>
          <a:graphicData uri="http://schemas.openxmlformats.org/drawingml/2006/chart">
            <c:chart xmlns:c="http://schemas.openxmlformats.org/drawingml/2006/chart" xmlns:r="http://schemas.openxmlformats.org/officeDocument/2006/relationships" r:id="rId3"/>
          </a:graphicData>
        </a:graphic>
      </p:graphicFrame>
      <p:sp>
        <p:nvSpPr>
          <p:cNvPr id="27" name="文本框 26">
            <a:extLst>
              <a:ext uri="{FF2B5EF4-FFF2-40B4-BE49-F238E27FC236}">
                <a16:creationId xmlns:a16="http://schemas.microsoft.com/office/drawing/2014/main" id="{2A0E515A-1CE3-B6E1-63CC-E5B15F977EFB}"/>
              </a:ext>
            </a:extLst>
          </p:cNvPr>
          <p:cNvSpPr txBox="1"/>
          <p:nvPr/>
        </p:nvSpPr>
        <p:spPr>
          <a:xfrm>
            <a:off x="7792452" y="1541728"/>
            <a:ext cx="3946358" cy="646331"/>
          </a:xfrm>
          <a:prstGeom prst="rect">
            <a:avLst/>
          </a:prstGeom>
          <a:noFill/>
        </p:spPr>
        <p:txBody>
          <a:bodyPr wrap="square" rtlCol="0">
            <a:spAutoFit/>
          </a:bodyPr>
          <a:lstStyle/>
          <a:p>
            <a:r>
              <a:rPr lang="zh-CN" altLang="en-US" sz="3600" b="1" dirty="0">
                <a:solidFill>
                  <a:srgbClr val="44546A"/>
                </a:solidFill>
                <a:latin typeface="微软雅黑" pitchFamily="34" charset="-122"/>
                <a:ea typeface="微软雅黑" pitchFamily="34" charset="-122"/>
              </a:rPr>
              <a:t>数字化转型趋势</a:t>
            </a:r>
          </a:p>
        </p:txBody>
      </p:sp>
      <p:pic>
        <p:nvPicPr>
          <p:cNvPr id="1026" name="Picture 2" descr="十四五经济发展规划 助力企业数字化转型‘ 的图像结果">
            <a:extLst>
              <a:ext uri="{FF2B5EF4-FFF2-40B4-BE49-F238E27FC236}">
                <a16:creationId xmlns:a16="http://schemas.microsoft.com/office/drawing/2014/main" id="{4181BE77-9E66-1404-315E-C33B7CD84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29787"/>
            <a:ext cx="3336758" cy="3128210"/>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a:extLst>
              <a:ext uri="{FF2B5EF4-FFF2-40B4-BE49-F238E27FC236}">
                <a16:creationId xmlns:a16="http://schemas.microsoft.com/office/drawing/2014/main" id="{DA26C51D-C1D6-44A8-A9F9-B7414F1C70BC}"/>
              </a:ext>
            </a:extLst>
          </p:cNvPr>
          <p:cNvSpPr/>
          <p:nvPr/>
        </p:nvSpPr>
        <p:spPr bwMode="auto">
          <a:xfrm>
            <a:off x="3336758" y="3729787"/>
            <a:ext cx="2930357" cy="312821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45" name="文本框 44">
            <a:extLst>
              <a:ext uri="{FF2B5EF4-FFF2-40B4-BE49-F238E27FC236}">
                <a16:creationId xmlns:a16="http://schemas.microsoft.com/office/drawing/2014/main" id="{EBF7FE75-656E-1424-3233-13CE1DF3D717}"/>
              </a:ext>
            </a:extLst>
          </p:cNvPr>
          <p:cNvSpPr txBox="1"/>
          <p:nvPr/>
        </p:nvSpPr>
        <p:spPr>
          <a:xfrm>
            <a:off x="3336758" y="3729784"/>
            <a:ext cx="4279231" cy="3046988"/>
          </a:xfrm>
          <a:prstGeom prst="rect">
            <a:avLst/>
          </a:prstGeom>
          <a:noFill/>
        </p:spPr>
        <p:txBody>
          <a:bodyPr wrap="square" rtlCol="0">
            <a:spAutoFit/>
          </a:bodyPr>
          <a:lstStyle/>
          <a:p>
            <a:r>
              <a:rPr lang="zh-CN" altLang="en-US" sz="2400" b="1" i="0" dirty="0">
                <a:solidFill>
                  <a:srgbClr val="333333"/>
                </a:solidFill>
                <a:effectLst/>
                <a:latin typeface="宋体" panose="02010600030101010101" pitchFamily="2" charset="-122"/>
                <a:ea typeface="宋体" panose="02010600030101010101" pitchFamily="2" charset="-122"/>
              </a:rPr>
              <a:t>五、大力推进产业数字化转型</a:t>
            </a:r>
            <a:endParaRPr lang="en-US" altLang="zh-CN" sz="2400" b="1" i="0" dirty="0">
              <a:solidFill>
                <a:srgbClr val="333333"/>
              </a:solidFill>
              <a:effectLst/>
              <a:latin typeface="宋体" panose="02010600030101010101" pitchFamily="2" charset="-122"/>
              <a:ea typeface="宋体" panose="02010600030101010101" pitchFamily="2" charset="-122"/>
            </a:endParaRPr>
          </a:p>
          <a:p>
            <a:r>
              <a:rPr lang="zh-CN" altLang="en-US" sz="2400" b="0" i="0" dirty="0">
                <a:solidFill>
                  <a:srgbClr val="333333"/>
                </a:solidFill>
                <a:effectLst/>
                <a:latin typeface="楷体" panose="02010609060101010101" pitchFamily="49" charset="-122"/>
                <a:ea typeface="楷体" panose="02010609060101010101" pitchFamily="49" charset="-122"/>
              </a:rPr>
              <a:t>（一）加快企业数字化转型升级</a:t>
            </a:r>
            <a:endParaRPr lang="en-US" altLang="zh-CN" sz="2400" b="1" dirty="0">
              <a:solidFill>
                <a:srgbClr val="333333"/>
              </a:solidFill>
              <a:latin typeface="宋体" panose="02010600030101010101" pitchFamily="2" charset="-122"/>
            </a:endParaRPr>
          </a:p>
          <a:p>
            <a:r>
              <a:rPr lang="zh-CN" altLang="en-US" sz="2400" b="0" i="0" dirty="0">
                <a:solidFill>
                  <a:srgbClr val="333333"/>
                </a:solidFill>
                <a:effectLst/>
                <a:latin typeface="楷体" panose="02010609060101010101" pitchFamily="49" charset="-122"/>
                <a:ea typeface="楷体" panose="02010609060101010101" pitchFamily="49" charset="-122"/>
              </a:rPr>
              <a:t>（二）全面深化重点产业数字化转型</a:t>
            </a:r>
            <a:endParaRPr lang="en-US" altLang="zh-CN" sz="2400" b="0" i="0" dirty="0">
              <a:solidFill>
                <a:srgbClr val="333333"/>
              </a:solidFill>
              <a:effectLst/>
              <a:latin typeface="楷体" panose="02010609060101010101" pitchFamily="49" charset="-122"/>
              <a:ea typeface="楷体" panose="02010609060101010101" pitchFamily="49" charset="-122"/>
            </a:endParaRPr>
          </a:p>
          <a:p>
            <a:r>
              <a:rPr lang="zh-CN" altLang="en-US" sz="2400" b="0" i="0" dirty="0">
                <a:solidFill>
                  <a:srgbClr val="333333"/>
                </a:solidFill>
                <a:effectLst/>
                <a:latin typeface="楷体" panose="02010609060101010101" pitchFamily="49" charset="-122"/>
                <a:ea typeface="楷体" panose="02010609060101010101" pitchFamily="49" charset="-122"/>
              </a:rPr>
              <a:t>（三）推动产业园区和产业集群数字化转型</a:t>
            </a:r>
            <a:endParaRPr lang="en-US" altLang="zh-CN" sz="2400" dirty="0">
              <a:solidFill>
                <a:srgbClr val="333333"/>
              </a:solidFill>
              <a:latin typeface="楷体" panose="02010609060101010101" pitchFamily="49" charset="-122"/>
              <a:ea typeface="楷体" panose="02010609060101010101" pitchFamily="49" charset="-122"/>
            </a:endParaRPr>
          </a:p>
          <a:p>
            <a:r>
              <a:rPr lang="zh-CN" altLang="en-US" sz="2400" b="0" i="0" dirty="0">
                <a:solidFill>
                  <a:srgbClr val="333333"/>
                </a:solidFill>
                <a:effectLst/>
                <a:latin typeface="楷体" panose="02010609060101010101" pitchFamily="49" charset="-122"/>
                <a:ea typeface="楷体" panose="02010609060101010101" pitchFamily="49" charset="-122"/>
              </a:rPr>
              <a:t>（四）培育转型支撑服务生态</a:t>
            </a:r>
            <a:endParaRPr lang="zh-CN" altLang="en-US" sz="2400" dirty="0"/>
          </a:p>
        </p:txBody>
      </p:sp>
      <p:sp>
        <p:nvSpPr>
          <p:cNvPr id="46" name="文本框 45">
            <a:extLst>
              <a:ext uri="{FF2B5EF4-FFF2-40B4-BE49-F238E27FC236}">
                <a16:creationId xmlns:a16="http://schemas.microsoft.com/office/drawing/2014/main" id="{44F2DB21-B63C-948F-ADE9-A3CF15EE0883}"/>
              </a:ext>
            </a:extLst>
          </p:cNvPr>
          <p:cNvSpPr txBox="1"/>
          <p:nvPr/>
        </p:nvSpPr>
        <p:spPr>
          <a:xfrm>
            <a:off x="7792452" y="4798275"/>
            <a:ext cx="3946358" cy="646331"/>
          </a:xfrm>
          <a:prstGeom prst="rect">
            <a:avLst/>
          </a:prstGeom>
          <a:noFill/>
        </p:spPr>
        <p:txBody>
          <a:bodyPr wrap="square" rtlCol="0">
            <a:spAutoFit/>
          </a:bodyPr>
          <a:lstStyle/>
          <a:p>
            <a:r>
              <a:rPr lang="zh-CN" altLang="en-US" sz="3600" b="1" dirty="0">
                <a:solidFill>
                  <a:srgbClr val="44546A"/>
                </a:solidFill>
                <a:latin typeface="微软雅黑" pitchFamily="34" charset="-122"/>
                <a:ea typeface="微软雅黑" pitchFamily="34" charset="-122"/>
              </a:rPr>
              <a:t>国家政策支持引导</a:t>
            </a:r>
          </a:p>
        </p:txBody>
      </p:sp>
    </p:spTree>
    <p:extLst>
      <p:ext uri="{BB962C8B-B14F-4D97-AF65-F5344CB8AC3E}">
        <p14:creationId xmlns:p14="http://schemas.microsoft.com/office/powerpoint/2010/main" val="310056150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Photo By Damian Zaleski"/>
          <p:cNvPicPr>
            <a:picLocks noChangeAspect="1" noChangeArrowheads="1"/>
          </p:cNvPicPr>
          <p:nvPr/>
        </p:nvPicPr>
        <p:blipFill rotWithShape="1">
          <a:blip r:embed="rId3">
            <a:extLst>
              <a:ext uri="{28A0092B-C50C-407E-A947-70E740481C1C}">
                <a14:useLocalDpi xmlns:a14="http://schemas.microsoft.com/office/drawing/2010/main" val="0"/>
              </a:ext>
            </a:extLst>
          </a:blip>
          <a:srcRect r="9653"/>
          <a:stretch/>
        </p:blipFill>
        <p:spPr bwMode="auto">
          <a:xfrm>
            <a:off x="48126" y="-44773"/>
            <a:ext cx="12152671" cy="6902773"/>
          </a:xfrm>
          <a:prstGeom prst="rect">
            <a:avLst/>
          </a:prstGeom>
          <a:noFill/>
          <a:extLst>
            <a:ext uri="{909E8E84-426E-40DD-AFC4-6F175D3DCCD1}">
              <a14:hiddenFill xmlns:a14="http://schemas.microsoft.com/office/drawing/2010/main">
                <a:solidFill>
                  <a:srgbClr val="FFFFFF"/>
                </a:solidFill>
              </a14:hiddenFill>
            </a:ext>
          </a:extLst>
        </p:spPr>
      </p:pic>
      <p:sp>
        <p:nvSpPr>
          <p:cNvPr id="51" name="椭圆 50"/>
          <p:cNvSpPr/>
          <p:nvPr/>
        </p:nvSpPr>
        <p:spPr>
          <a:xfrm>
            <a:off x="5961388" y="188913"/>
            <a:ext cx="438150" cy="43815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nvGrpSpPr>
          <p:cNvPr id="52" name="组合 51"/>
          <p:cNvGrpSpPr/>
          <p:nvPr/>
        </p:nvGrpSpPr>
        <p:grpSpPr>
          <a:xfrm>
            <a:off x="6618613" y="188913"/>
            <a:ext cx="3119215" cy="2177203"/>
            <a:chOff x="6815138" y="1008061"/>
            <a:chExt cx="3148012" cy="1487489"/>
          </a:xfrm>
        </p:grpSpPr>
        <p:sp>
          <p:nvSpPr>
            <p:cNvPr id="53" name="矩形 52"/>
            <p:cNvSpPr/>
            <p:nvPr/>
          </p:nvSpPr>
          <p:spPr>
            <a:xfrm>
              <a:off x="7105650" y="1009650"/>
              <a:ext cx="2857500"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4" name="直角三角形 53"/>
            <p:cNvSpPr/>
            <p:nvPr/>
          </p:nvSpPr>
          <p:spPr>
            <a:xfrm flipH="1" flipV="1">
              <a:off x="6815138" y="1008061"/>
              <a:ext cx="290512" cy="2540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cxnSp>
        <p:nvCxnSpPr>
          <p:cNvPr id="55" name="直接连接符 54"/>
          <p:cNvCxnSpPr>
            <a:stCxn id="51" idx="4"/>
          </p:cNvCxnSpPr>
          <p:nvPr/>
        </p:nvCxnSpPr>
        <p:spPr>
          <a:xfrm>
            <a:off x="6180463" y="627063"/>
            <a:ext cx="0" cy="58483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6618613" y="3258496"/>
            <a:ext cx="3119215" cy="1707726"/>
            <a:chOff x="6815138" y="1008061"/>
            <a:chExt cx="3148012" cy="1487489"/>
          </a:xfrm>
        </p:grpSpPr>
        <p:sp>
          <p:nvSpPr>
            <p:cNvPr id="57" name="矩形 56"/>
            <p:cNvSpPr/>
            <p:nvPr/>
          </p:nvSpPr>
          <p:spPr>
            <a:xfrm>
              <a:off x="7105650" y="1009650"/>
              <a:ext cx="2857500"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58" name="直角三角形 57"/>
            <p:cNvSpPr/>
            <p:nvPr/>
          </p:nvSpPr>
          <p:spPr>
            <a:xfrm flipH="1" flipV="1">
              <a:off x="6815138" y="1008061"/>
              <a:ext cx="290512" cy="2540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grpSp>
        <p:nvGrpSpPr>
          <p:cNvPr id="59" name="组合 58"/>
          <p:cNvGrpSpPr/>
          <p:nvPr/>
        </p:nvGrpSpPr>
        <p:grpSpPr>
          <a:xfrm flipH="1">
            <a:off x="2623099" y="4641636"/>
            <a:ext cx="3119215" cy="2241165"/>
            <a:chOff x="6815138" y="1008061"/>
            <a:chExt cx="3148012" cy="1487489"/>
          </a:xfrm>
          <a:solidFill>
            <a:srgbClr val="A0A1A3"/>
          </a:solidFill>
        </p:grpSpPr>
        <p:sp>
          <p:nvSpPr>
            <p:cNvPr id="60" name="矩形 59"/>
            <p:cNvSpPr/>
            <p:nvPr/>
          </p:nvSpPr>
          <p:spPr>
            <a:xfrm>
              <a:off x="7105650" y="1009650"/>
              <a:ext cx="2857500" cy="1485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1" name="直角三角形 60"/>
            <p:cNvSpPr/>
            <p:nvPr/>
          </p:nvSpPr>
          <p:spPr>
            <a:xfrm flipH="1" flipV="1">
              <a:off x="6815138" y="1008061"/>
              <a:ext cx="290512" cy="25400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grpSp>
        <p:nvGrpSpPr>
          <p:cNvPr id="62" name="组合 61"/>
          <p:cNvGrpSpPr/>
          <p:nvPr/>
        </p:nvGrpSpPr>
        <p:grpSpPr>
          <a:xfrm flipH="1">
            <a:off x="2642920" y="1717817"/>
            <a:ext cx="3119215" cy="1774524"/>
            <a:chOff x="6815138" y="1008061"/>
            <a:chExt cx="3148012" cy="1487489"/>
          </a:xfrm>
          <a:solidFill>
            <a:srgbClr val="A0A1A3"/>
          </a:solidFill>
        </p:grpSpPr>
        <p:sp>
          <p:nvSpPr>
            <p:cNvPr id="63" name="矩形 62"/>
            <p:cNvSpPr/>
            <p:nvPr/>
          </p:nvSpPr>
          <p:spPr>
            <a:xfrm>
              <a:off x="7105650" y="1009650"/>
              <a:ext cx="2857500" cy="1485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4" name="直角三角形 63"/>
            <p:cNvSpPr/>
            <p:nvPr/>
          </p:nvSpPr>
          <p:spPr>
            <a:xfrm flipH="1" flipV="1">
              <a:off x="6815138" y="1008061"/>
              <a:ext cx="290512" cy="25400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grpSp>
      <p:sp>
        <p:nvSpPr>
          <p:cNvPr id="65" name="椭圆 64"/>
          <p:cNvSpPr/>
          <p:nvPr/>
        </p:nvSpPr>
        <p:spPr>
          <a:xfrm>
            <a:off x="5961388" y="1698181"/>
            <a:ext cx="438150" cy="43815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6" name="椭圆 65"/>
          <p:cNvSpPr/>
          <p:nvPr/>
        </p:nvSpPr>
        <p:spPr>
          <a:xfrm>
            <a:off x="5961388" y="3227085"/>
            <a:ext cx="438150" cy="43815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7" name="椭圆 66"/>
          <p:cNvSpPr/>
          <p:nvPr/>
        </p:nvSpPr>
        <p:spPr>
          <a:xfrm>
            <a:off x="5961388" y="4739905"/>
            <a:ext cx="438150" cy="43815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72" name="文本框 32"/>
          <p:cNvSpPr txBox="1"/>
          <p:nvPr/>
        </p:nvSpPr>
        <p:spPr>
          <a:xfrm>
            <a:off x="2699438" y="2613805"/>
            <a:ext cx="2570517" cy="701731"/>
          </a:xfrm>
          <a:prstGeom prst="rect">
            <a:avLst/>
          </a:prstGeom>
          <a:noFill/>
        </p:spPr>
        <p:txBody>
          <a:bodyPr wrap="square" rtlCol="0">
            <a:spAutoFit/>
          </a:bodyPr>
          <a:lstStyle/>
          <a:p>
            <a:pPr marL="171450" indent="-171450" eaLnBrk="1" hangingPunct="1">
              <a:spcBef>
                <a:spcPct val="20000"/>
              </a:spcBef>
              <a:buFont typeface="Arial" panose="020B0604020202020204" pitchFamily="34" charset="0"/>
              <a:buChar char="•"/>
            </a:pPr>
            <a:r>
              <a:rPr lang="zh-CN" altLang="en-US" dirty="0">
                <a:solidFill>
                  <a:srgbClr val="445469"/>
                </a:solidFill>
                <a:latin typeface="Arial" pitchFamily="34" charset="0"/>
                <a:ea typeface="微软雅黑" pitchFamily="34" charset="-122"/>
                <a:sym typeface="Arial" pitchFamily="34" charset="0"/>
              </a:rPr>
              <a:t>精准的数据支持</a:t>
            </a:r>
            <a:endParaRPr lang="en-US" altLang="zh-CN" dirty="0">
              <a:solidFill>
                <a:srgbClr val="445469"/>
              </a:solidFill>
              <a:latin typeface="Arial" pitchFamily="34" charset="0"/>
              <a:ea typeface="微软雅黑" pitchFamily="34" charset="-122"/>
              <a:sym typeface="Arial" pitchFamily="34" charset="0"/>
            </a:endParaRPr>
          </a:p>
          <a:p>
            <a:pPr marL="171450" indent="-171450" eaLnBrk="1" hangingPunct="1">
              <a:spcBef>
                <a:spcPct val="20000"/>
              </a:spcBef>
              <a:buFont typeface="Arial" panose="020B0604020202020204" pitchFamily="34" charset="0"/>
              <a:buChar char="•"/>
            </a:pPr>
            <a:r>
              <a:rPr lang="zh-CN" altLang="en-US" dirty="0">
                <a:solidFill>
                  <a:srgbClr val="445469"/>
                </a:solidFill>
                <a:latin typeface="Arial" pitchFamily="34" charset="0"/>
                <a:ea typeface="微软雅黑" pitchFamily="34" charset="-122"/>
                <a:sym typeface="Arial" pitchFamily="34" charset="0"/>
              </a:rPr>
              <a:t>标准化流程优化</a:t>
            </a:r>
            <a:endParaRPr lang="en-US" altLang="zh-CN" dirty="0">
              <a:solidFill>
                <a:srgbClr val="445469"/>
              </a:solidFill>
              <a:latin typeface="Arial" pitchFamily="34" charset="0"/>
              <a:ea typeface="微软雅黑" pitchFamily="34" charset="-122"/>
              <a:sym typeface="Arial" pitchFamily="34" charset="0"/>
            </a:endParaRPr>
          </a:p>
        </p:txBody>
      </p:sp>
      <p:sp>
        <p:nvSpPr>
          <p:cNvPr id="73" name="文本框 33"/>
          <p:cNvSpPr txBox="1"/>
          <p:nvPr/>
        </p:nvSpPr>
        <p:spPr>
          <a:xfrm>
            <a:off x="2663397" y="4890831"/>
            <a:ext cx="2747536" cy="1809726"/>
          </a:xfrm>
          <a:prstGeom prst="rect">
            <a:avLst/>
          </a:prstGeom>
          <a:noFill/>
        </p:spPr>
        <p:txBody>
          <a:bodyPr wrap="square" rtlCol="0">
            <a:spAutoFit/>
          </a:bodyPr>
          <a:lstStyle/>
          <a:p>
            <a:pPr eaLnBrk="1" hangingPunct="1">
              <a:spcBef>
                <a:spcPct val="20000"/>
              </a:spcBef>
            </a:pPr>
            <a:r>
              <a:rPr lang="zh-CN" altLang="en-US" dirty="0">
                <a:solidFill>
                  <a:srgbClr val="445469"/>
                </a:solidFill>
                <a:latin typeface="Arial" pitchFamily="34" charset="0"/>
                <a:ea typeface="微软雅黑" pitchFamily="34" charset="-122"/>
                <a:sym typeface="Arial" pitchFamily="34" charset="0"/>
              </a:rPr>
              <a:t>迈向更高效、更精准的管理模式，增强市场竞争力</a:t>
            </a:r>
            <a:endParaRPr lang="en-US" altLang="zh-CN" dirty="0">
              <a:solidFill>
                <a:srgbClr val="445469"/>
              </a:solidFill>
              <a:latin typeface="Arial" pitchFamily="34" charset="0"/>
              <a:ea typeface="微软雅黑" pitchFamily="34" charset="-122"/>
              <a:sym typeface="Arial" pitchFamily="34" charset="0"/>
            </a:endParaRPr>
          </a:p>
          <a:p>
            <a:pPr eaLnBrk="1" hangingPunct="1">
              <a:spcBef>
                <a:spcPct val="20000"/>
              </a:spcBef>
            </a:pPr>
            <a:r>
              <a:rPr lang="zh-CN" altLang="en-US" dirty="0">
                <a:solidFill>
                  <a:srgbClr val="445469"/>
                </a:solidFill>
                <a:latin typeface="Arial" pitchFamily="34" charset="0"/>
                <a:ea typeface="微软雅黑" pitchFamily="34" charset="-122"/>
                <a:sym typeface="Arial" pitchFamily="34" charset="0"/>
              </a:rPr>
              <a:t>建立起关于项目管理的知识库，为企业未来的流程优化、产品开发和创新提供宝贵的数据资产</a:t>
            </a:r>
            <a:endParaRPr lang="en-US" altLang="zh-CN" dirty="0">
              <a:solidFill>
                <a:srgbClr val="445469"/>
              </a:solidFill>
              <a:latin typeface="Arial" pitchFamily="34" charset="0"/>
              <a:ea typeface="微软雅黑" pitchFamily="34" charset="-122"/>
              <a:sym typeface="Arial" pitchFamily="34" charset="0"/>
            </a:endParaRPr>
          </a:p>
        </p:txBody>
      </p:sp>
      <p:sp>
        <p:nvSpPr>
          <p:cNvPr id="74" name="文本框 34"/>
          <p:cNvSpPr txBox="1"/>
          <p:nvPr/>
        </p:nvSpPr>
        <p:spPr>
          <a:xfrm>
            <a:off x="7036888" y="4144502"/>
            <a:ext cx="2570517" cy="701731"/>
          </a:xfrm>
          <a:prstGeom prst="rect">
            <a:avLst/>
          </a:prstGeom>
          <a:noFill/>
        </p:spPr>
        <p:txBody>
          <a:bodyPr wrap="square" rtlCol="0">
            <a:spAutoFit/>
          </a:bodyPr>
          <a:lstStyle/>
          <a:p>
            <a:pPr marL="228600" indent="-228600" eaLnBrk="1" hangingPunct="1">
              <a:spcBef>
                <a:spcPct val="20000"/>
              </a:spcBef>
              <a:buFont typeface="Arial" panose="020B0604020202020204" pitchFamily="34" charset="0"/>
              <a:buChar char="•"/>
            </a:pPr>
            <a:r>
              <a:rPr lang="zh-CN" altLang="en-US" dirty="0">
                <a:solidFill>
                  <a:srgbClr val="445469"/>
                </a:solidFill>
                <a:latin typeface="Arial" pitchFamily="34" charset="0"/>
                <a:ea typeface="微软雅黑" pitchFamily="34" charset="-122"/>
                <a:sym typeface="Arial" pitchFamily="34" charset="0"/>
              </a:rPr>
              <a:t>合规性保障</a:t>
            </a:r>
            <a:endParaRPr lang="en-US" altLang="zh-CN" dirty="0">
              <a:solidFill>
                <a:srgbClr val="445469"/>
              </a:solidFill>
              <a:latin typeface="Arial" pitchFamily="34" charset="0"/>
              <a:ea typeface="微软雅黑" pitchFamily="34" charset="-122"/>
              <a:sym typeface="Arial" pitchFamily="34" charset="0"/>
            </a:endParaRPr>
          </a:p>
          <a:p>
            <a:pPr marL="228600" indent="-228600" eaLnBrk="1" hangingPunct="1">
              <a:spcBef>
                <a:spcPct val="20000"/>
              </a:spcBef>
              <a:buFont typeface="Arial" panose="020B0604020202020204" pitchFamily="34" charset="0"/>
              <a:buChar char="•"/>
            </a:pPr>
            <a:r>
              <a:rPr lang="zh-CN" altLang="en-US" dirty="0">
                <a:solidFill>
                  <a:srgbClr val="445469"/>
                </a:solidFill>
                <a:latin typeface="Arial" pitchFamily="34" charset="0"/>
                <a:ea typeface="微软雅黑" pitchFamily="34" charset="-122"/>
                <a:sym typeface="Arial" pitchFamily="34" charset="0"/>
              </a:rPr>
              <a:t>管理者掌控感提升</a:t>
            </a:r>
            <a:endParaRPr lang="en-US" altLang="zh-CN" dirty="0">
              <a:solidFill>
                <a:srgbClr val="445469"/>
              </a:solidFill>
              <a:latin typeface="Arial" pitchFamily="34" charset="0"/>
              <a:ea typeface="微软雅黑" pitchFamily="34" charset="-122"/>
              <a:sym typeface="Arial" pitchFamily="34" charset="0"/>
            </a:endParaRPr>
          </a:p>
        </p:txBody>
      </p:sp>
      <p:sp>
        <p:nvSpPr>
          <p:cNvPr id="75" name="文本框 35"/>
          <p:cNvSpPr txBox="1"/>
          <p:nvPr/>
        </p:nvSpPr>
        <p:spPr>
          <a:xfrm>
            <a:off x="6984770" y="1083798"/>
            <a:ext cx="2570517" cy="1034129"/>
          </a:xfrm>
          <a:prstGeom prst="rect">
            <a:avLst/>
          </a:prstGeom>
          <a:noFill/>
        </p:spPr>
        <p:txBody>
          <a:bodyPr wrap="square" rtlCol="0">
            <a:spAutoFit/>
          </a:bodyPr>
          <a:lstStyle/>
          <a:p>
            <a:pPr marL="171450" indent="-171450" eaLnBrk="1" hangingPunct="1">
              <a:spcBef>
                <a:spcPct val="20000"/>
              </a:spcBef>
              <a:buFont typeface="Arial" panose="020B0604020202020204" pitchFamily="34" charset="0"/>
              <a:buChar char="•"/>
            </a:pPr>
            <a:r>
              <a:rPr lang="zh-CN" altLang="en-US" dirty="0">
                <a:solidFill>
                  <a:srgbClr val="445469"/>
                </a:solidFill>
                <a:latin typeface="Arial" pitchFamily="34" charset="0"/>
                <a:ea typeface="微软雅黑" pitchFamily="34" charset="-122"/>
                <a:sym typeface="Arial" pitchFamily="34" charset="0"/>
              </a:rPr>
              <a:t>非结构化数据处理</a:t>
            </a:r>
          </a:p>
          <a:p>
            <a:pPr marL="171450" indent="-171450" eaLnBrk="1" hangingPunct="1">
              <a:spcBef>
                <a:spcPct val="20000"/>
              </a:spcBef>
              <a:buFont typeface="Arial" panose="020B0604020202020204" pitchFamily="34" charset="0"/>
              <a:buChar char="•"/>
            </a:pPr>
            <a:r>
              <a:rPr lang="zh-CN" altLang="en-US" dirty="0">
                <a:solidFill>
                  <a:srgbClr val="445469"/>
                </a:solidFill>
                <a:latin typeface="Arial" pitchFamily="34" charset="0"/>
                <a:ea typeface="微软雅黑" pitchFamily="34" charset="-122"/>
                <a:sym typeface="Arial" pitchFamily="34" charset="0"/>
              </a:rPr>
              <a:t>优化项目执行效率</a:t>
            </a:r>
          </a:p>
          <a:p>
            <a:pPr marL="171450" indent="-171450" eaLnBrk="1" hangingPunct="1">
              <a:spcBef>
                <a:spcPct val="20000"/>
              </a:spcBef>
              <a:buFont typeface="Arial" panose="020B0604020202020204" pitchFamily="34" charset="0"/>
              <a:buChar char="•"/>
            </a:pPr>
            <a:r>
              <a:rPr lang="zh-CN" altLang="en-US" dirty="0">
                <a:solidFill>
                  <a:srgbClr val="445469"/>
                </a:solidFill>
                <a:latin typeface="Arial" pitchFamily="34" charset="0"/>
                <a:ea typeface="微软雅黑" pitchFamily="34" charset="-122"/>
                <a:sym typeface="Arial" pitchFamily="34" charset="0"/>
              </a:rPr>
              <a:t>精细化资源管理</a:t>
            </a:r>
          </a:p>
        </p:txBody>
      </p:sp>
      <p:sp>
        <p:nvSpPr>
          <p:cNvPr id="76" name="文本框 36"/>
          <p:cNvSpPr txBox="1"/>
          <p:nvPr/>
        </p:nvSpPr>
        <p:spPr>
          <a:xfrm>
            <a:off x="2706944" y="1856317"/>
            <a:ext cx="2041336" cy="707886"/>
          </a:xfrm>
          <a:prstGeom prst="rect">
            <a:avLst/>
          </a:prstGeom>
          <a:noFill/>
        </p:spPr>
        <p:txBody>
          <a:bodyPr wrap="square" rtlCol="0">
            <a:spAutoFit/>
          </a:bodyPr>
          <a:lstStyle/>
          <a:p>
            <a:pPr algn="ctr"/>
            <a:r>
              <a:rPr lang="zh-CN" altLang="en-US" sz="2000" dirty="0">
                <a:solidFill>
                  <a:schemeClr val="tx2"/>
                </a:solidFill>
                <a:latin typeface="Helvetica" panose="020B0604020202030204" pitchFamily="34" charset="0"/>
              </a:rPr>
              <a:t>减少决策风险，避免重大损失</a:t>
            </a:r>
          </a:p>
        </p:txBody>
      </p:sp>
      <p:sp>
        <p:nvSpPr>
          <p:cNvPr id="78" name="文本框 38"/>
          <p:cNvSpPr txBox="1"/>
          <p:nvPr/>
        </p:nvSpPr>
        <p:spPr>
          <a:xfrm>
            <a:off x="6852536" y="296290"/>
            <a:ext cx="2093510" cy="707886"/>
          </a:xfrm>
          <a:prstGeom prst="rect">
            <a:avLst/>
          </a:prstGeom>
          <a:noFill/>
        </p:spPr>
        <p:txBody>
          <a:bodyPr wrap="square" rtlCol="0">
            <a:spAutoFit/>
          </a:bodyPr>
          <a:lstStyle/>
          <a:p>
            <a:pPr algn="ctr"/>
            <a:r>
              <a:rPr lang="zh-CN" altLang="en-US" sz="2000" dirty="0">
                <a:solidFill>
                  <a:schemeClr val="tx2"/>
                </a:solidFill>
                <a:latin typeface="Helvetica" panose="020B0604020202030204" pitchFamily="34" charset="0"/>
              </a:rPr>
              <a:t>提升管理效率，降低运营成本</a:t>
            </a:r>
          </a:p>
        </p:txBody>
      </p:sp>
      <p:sp>
        <p:nvSpPr>
          <p:cNvPr id="79" name="文本框 39"/>
          <p:cNvSpPr txBox="1"/>
          <p:nvPr/>
        </p:nvSpPr>
        <p:spPr>
          <a:xfrm>
            <a:off x="6993554" y="3365956"/>
            <a:ext cx="2167674" cy="707886"/>
          </a:xfrm>
          <a:prstGeom prst="rect">
            <a:avLst/>
          </a:prstGeom>
          <a:noFill/>
        </p:spPr>
        <p:txBody>
          <a:bodyPr wrap="square" rtlCol="0">
            <a:spAutoFit/>
          </a:bodyPr>
          <a:lstStyle/>
          <a:p>
            <a:pPr algn="ctr"/>
            <a:r>
              <a:rPr lang="zh-CN" altLang="en-US" sz="2000" dirty="0">
                <a:solidFill>
                  <a:schemeClr val="tx2"/>
                </a:solidFill>
                <a:latin typeface="Helvetica" panose="020B0604020202030204" pitchFamily="34" charset="0"/>
              </a:rPr>
              <a:t>提高项目交付质量，增强掌控感</a:t>
            </a:r>
          </a:p>
        </p:txBody>
      </p:sp>
      <p:sp>
        <p:nvSpPr>
          <p:cNvPr id="80" name="KSO_Shape"/>
          <p:cNvSpPr>
            <a:spLocks/>
          </p:cNvSpPr>
          <p:nvPr/>
        </p:nvSpPr>
        <p:spPr bwMode="auto">
          <a:xfrm>
            <a:off x="6075697" y="296290"/>
            <a:ext cx="180953" cy="232987"/>
          </a:xfrm>
          <a:custGeom>
            <a:avLst/>
            <a:gdLst>
              <a:gd name="T0" fmla="*/ 11101562 w 821094"/>
              <a:gd name="T1" fmla="*/ 0 h 1057419"/>
              <a:gd name="T2" fmla="*/ 15595066 w 821094"/>
              <a:gd name="T3" fmla="*/ 1056175 h 1057419"/>
              <a:gd name="T4" fmla="*/ 14802081 w 821094"/>
              <a:gd name="T5" fmla="*/ 4488715 h 1057419"/>
              <a:gd name="T6" fmla="*/ 11365910 w 821094"/>
              <a:gd name="T7" fmla="*/ 3696599 h 1057419"/>
              <a:gd name="T8" fmla="*/ 7665374 w 821094"/>
              <a:gd name="T9" fmla="*/ 5280841 h 1057419"/>
              <a:gd name="T10" fmla="*/ 6872406 w 821094"/>
              <a:gd name="T11" fmla="*/ 7129128 h 1057419"/>
              <a:gd name="T12" fmla="*/ 14273455 w 821094"/>
              <a:gd name="T13" fmla="*/ 7129128 h 1057419"/>
              <a:gd name="T14" fmla="*/ 14273455 w 821094"/>
              <a:gd name="T15" fmla="*/ 9241460 h 1057419"/>
              <a:gd name="T16" fmla="*/ 6343744 w 821094"/>
              <a:gd name="T17" fmla="*/ 9241460 h 1057419"/>
              <a:gd name="T18" fmla="*/ 6343744 w 821094"/>
              <a:gd name="T19" fmla="*/ 10297635 h 1057419"/>
              <a:gd name="T20" fmla="*/ 6343744 w 821094"/>
              <a:gd name="T21" fmla="*/ 10825724 h 1057419"/>
              <a:gd name="T22" fmla="*/ 14273455 w 821094"/>
              <a:gd name="T23" fmla="*/ 10825724 h 1057419"/>
              <a:gd name="T24" fmla="*/ 14273455 w 821094"/>
              <a:gd name="T25" fmla="*/ 12938058 h 1057419"/>
              <a:gd name="T26" fmla="*/ 6608071 w 821094"/>
              <a:gd name="T27" fmla="*/ 12938058 h 1057419"/>
              <a:gd name="T28" fmla="*/ 7665374 w 821094"/>
              <a:gd name="T29" fmla="*/ 15050390 h 1057419"/>
              <a:gd name="T30" fmla="*/ 11630211 w 821094"/>
              <a:gd name="T31" fmla="*/ 16370588 h 1057419"/>
              <a:gd name="T32" fmla="*/ 15066416 w 821094"/>
              <a:gd name="T33" fmla="*/ 15578469 h 1057419"/>
              <a:gd name="T34" fmla="*/ 15595066 w 821094"/>
              <a:gd name="T35" fmla="*/ 19011027 h 1057419"/>
              <a:gd name="T36" fmla="*/ 11101562 w 821094"/>
              <a:gd name="T37" fmla="*/ 20067186 h 1057419"/>
              <a:gd name="T38" fmla="*/ 3700531 w 821094"/>
              <a:gd name="T39" fmla="*/ 16634644 h 1057419"/>
              <a:gd name="T40" fmla="*/ 2114588 w 821094"/>
              <a:gd name="T41" fmla="*/ 12938058 h 1057419"/>
              <a:gd name="T42" fmla="*/ 0 w 821094"/>
              <a:gd name="T43" fmla="*/ 12938058 h 1057419"/>
              <a:gd name="T44" fmla="*/ 0 w 821094"/>
              <a:gd name="T45" fmla="*/ 10825724 h 1057419"/>
              <a:gd name="T46" fmla="*/ 1850265 w 821094"/>
              <a:gd name="T47" fmla="*/ 10825724 h 1057419"/>
              <a:gd name="T48" fmla="*/ 1850265 w 821094"/>
              <a:gd name="T49" fmla="*/ 10297635 h 1057419"/>
              <a:gd name="T50" fmla="*/ 1850265 w 821094"/>
              <a:gd name="T51" fmla="*/ 9241460 h 1057419"/>
              <a:gd name="T52" fmla="*/ 0 w 821094"/>
              <a:gd name="T53" fmla="*/ 9241460 h 1057419"/>
              <a:gd name="T54" fmla="*/ 0 w 821094"/>
              <a:gd name="T55" fmla="*/ 7129128 h 1057419"/>
              <a:gd name="T56" fmla="*/ 2114588 w 821094"/>
              <a:gd name="T57" fmla="*/ 7129128 h 1057419"/>
              <a:gd name="T58" fmla="*/ 4229155 w 821094"/>
              <a:gd name="T59" fmla="*/ 3168505 h 1057419"/>
              <a:gd name="T60" fmla="*/ 11101562 w 821094"/>
              <a:gd name="T61" fmla="*/ 0 h 105741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21094" h="1057419">
                <a:moveTo>
                  <a:pt x="584507" y="0"/>
                </a:moveTo>
                <a:cubicBezTo>
                  <a:pt x="681925" y="0"/>
                  <a:pt x="765427" y="27827"/>
                  <a:pt x="821094" y="55654"/>
                </a:cubicBezTo>
                <a:cubicBezTo>
                  <a:pt x="821094" y="55654"/>
                  <a:pt x="821094" y="55654"/>
                  <a:pt x="779343" y="236528"/>
                </a:cubicBezTo>
                <a:cubicBezTo>
                  <a:pt x="737593" y="208701"/>
                  <a:pt x="668009" y="194788"/>
                  <a:pt x="598425" y="194788"/>
                </a:cubicBezTo>
                <a:cubicBezTo>
                  <a:pt x="528840" y="194788"/>
                  <a:pt x="459256" y="222615"/>
                  <a:pt x="403589" y="278268"/>
                </a:cubicBezTo>
                <a:cubicBezTo>
                  <a:pt x="389672" y="306095"/>
                  <a:pt x="361838" y="333922"/>
                  <a:pt x="361838" y="375662"/>
                </a:cubicBezTo>
                <a:cubicBezTo>
                  <a:pt x="361838" y="375662"/>
                  <a:pt x="361838" y="375662"/>
                  <a:pt x="751510" y="375662"/>
                </a:cubicBezTo>
                <a:cubicBezTo>
                  <a:pt x="751510" y="375662"/>
                  <a:pt x="751510" y="375662"/>
                  <a:pt x="751510" y="486969"/>
                </a:cubicBezTo>
                <a:cubicBezTo>
                  <a:pt x="751510" y="486969"/>
                  <a:pt x="751510" y="486969"/>
                  <a:pt x="334004" y="486969"/>
                </a:cubicBezTo>
                <a:cubicBezTo>
                  <a:pt x="334004" y="514796"/>
                  <a:pt x="334004" y="528710"/>
                  <a:pt x="334004" y="542623"/>
                </a:cubicBezTo>
                <a:cubicBezTo>
                  <a:pt x="334004" y="556536"/>
                  <a:pt x="334004" y="556536"/>
                  <a:pt x="334004" y="570450"/>
                </a:cubicBezTo>
                <a:cubicBezTo>
                  <a:pt x="334004" y="570450"/>
                  <a:pt x="334004" y="570450"/>
                  <a:pt x="751510" y="570450"/>
                </a:cubicBezTo>
                <a:cubicBezTo>
                  <a:pt x="751510" y="570450"/>
                  <a:pt x="751510" y="570450"/>
                  <a:pt x="751510" y="681757"/>
                </a:cubicBezTo>
                <a:cubicBezTo>
                  <a:pt x="751510" y="681757"/>
                  <a:pt x="751510" y="681757"/>
                  <a:pt x="347921" y="681757"/>
                </a:cubicBezTo>
                <a:cubicBezTo>
                  <a:pt x="361838" y="723497"/>
                  <a:pt x="375755" y="765238"/>
                  <a:pt x="403589" y="793064"/>
                </a:cubicBezTo>
                <a:cubicBezTo>
                  <a:pt x="459256" y="848718"/>
                  <a:pt x="528840" y="862631"/>
                  <a:pt x="612341" y="862631"/>
                </a:cubicBezTo>
                <a:cubicBezTo>
                  <a:pt x="681925" y="862631"/>
                  <a:pt x="751510" y="848718"/>
                  <a:pt x="793260" y="820891"/>
                </a:cubicBezTo>
                <a:cubicBezTo>
                  <a:pt x="793260" y="820891"/>
                  <a:pt x="793260" y="820891"/>
                  <a:pt x="821094" y="1001766"/>
                </a:cubicBezTo>
                <a:cubicBezTo>
                  <a:pt x="779343" y="1029592"/>
                  <a:pt x="681925" y="1057419"/>
                  <a:pt x="584507" y="1057419"/>
                </a:cubicBezTo>
                <a:cubicBezTo>
                  <a:pt x="431422" y="1057419"/>
                  <a:pt x="278337" y="1001766"/>
                  <a:pt x="194836" y="876545"/>
                </a:cubicBezTo>
                <a:cubicBezTo>
                  <a:pt x="153085" y="834805"/>
                  <a:pt x="125252" y="765238"/>
                  <a:pt x="111335" y="681757"/>
                </a:cubicBezTo>
                <a:cubicBezTo>
                  <a:pt x="111335" y="681757"/>
                  <a:pt x="111335" y="681757"/>
                  <a:pt x="0" y="681757"/>
                </a:cubicBezTo>
                <a:cubicBezTo>
                  <a:pt x="0" y="681757"/>
                  <a:pt x="0" y="681757"/>
                  <a:pt x="0" y="570450"/>
                </a:cubicBezTo>
                <a:cubicBezTo>
                  <a:pt x="0" y="570450"/>
                  <a:pt x="0" y="570450"/>
                  <a:pt x="97418" y="570450"/>
                </a:cubicBezTo>
                <a:cubicBezTo>
                  <a:pt x="97418" y="556536"/>
                  <a:pt x="97418" y="542623"/>
                  <a:pt x="97418" y="542623"/>
                </a:cubicBezTo>
                <a:cubicBezTo>
                  <a:pt x="97418" y="528710"/>
                  <a:pt x="97418" y="514796"/>
                  <a:pt x="97418" y="486969"/>
                </a:cubicBezTo>
                <a:cubicBezTo>
                  <a:pt x="97418" y="486969"/>
                  <a:pt x="97418" y="486969"/>
                  <a:pt x="0" y="486969"/>
                </a:cubicBezTo>
                <a:cubicBezTo>
                  <a:pt x="0" y="486969"/>
                  <a:pt x="0" y="486969"/>
                  <a:pt x="0" y="375662"/>
                </a:cubicBezTo>
                <a:cubicBezTo>
                  <a:pt x="0" y="375662"/>
                  <a:pt x="0" y="375662"/>
                  <a:pt x="111335" y="375662"/>
                </a:cubicBezTo>
                <a:cubicBezTo>
                  <a:pt x="125252" y="292182"/>
                  <a:pt x="167002" y="222615"/>
                  <a:pt x="222669" y="166961"/>
                </a:cubicBezTo>
                <a:cubicBezTo>
                  <a:pt x="306171" y="69567"/>
                  <a:pt x="431422" y="0"/>
                  <a:pt x="584507" y="0"/>
                </a:cubicBez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tx2"/>
              </a:solidFill>
            </a:endParaRPr>
          </a:p>
        </p:txBody>
      </p:sp>
      <p:sp>
        <p:nvSpPr>
          <p:cNvPr id="81" name="KSO_Shape"/>
          <p:cNvSpPr/>
          <p:nvPr/>
        </p:nvSpPr>
        <p:spPr>
          <a:xfrm>
            <a:off x="6077981" y="1771352"/>
            <a:ext cx="180786" cy="265862"/>
          </a:xfrm>
          <a:custGeom>
            <a:avLst/>
            <a:gdLst>
              <a:gd name="connsiteX0" fmla="*/ 487089 w 709759"/>
              <a:gd name="connsiteY0" fmla="*/ 0 h 1043506"/>
              <a:gd name="connsiteX1" fmla="*/ 681925 w 709759"/>
              <a:gd name="connsiteY1" fmla="*/ 41740 h 1043506"/>
              <a:gd name="connsiteX2" fmla="*/ 640175 w 709759"/>
              <a:gd name="connsiteY2" fmla="*/ 222615 h 1043506"/>
              <a:gd name="connsiteX3" fmla="*/ 501006 w 709759"/>
              <a:gd name="connsiteY3" fmla="*/ 194788 h 1043506"/>
              <a:gd name="connsiteX4" fmla="*/ 361838 w 709759"/>
              <a:gd name="connsiteY4" fmla="*/ 347835 h 1043506"/>
              <a:gd name="connsiteX5" fmla="*/ 375755 w 709759"/>
              <a:gd name="connsiteY5" fmla="*/ 459143 h 1043506"/>
              <a:gd name="connsiteX6" fmla="*/ 584507 w 709759"/>
              <a:gd name="connsiteY6" fmla="*/ 459143 h 1043506"/>
              <a:gd name="connsiteX7" fmla="*/ 584507 w 709759"/>
              <a:gd name="connsiteY7" fmla="*/ 626104 h 1043506"/>
              <a:gd name="connsiteX8" fmla="*/ 389672 w 709759"/>
              <a:gd name="connsiteY8" fmla="*/ 626104 h 1043506"/>
              <a:gd name="connsiteX9" fmla="*/ 375755 w 709759"/>
              <a:gd name="connsiteY9" fmla="*/ 737411 h 1043506"/>
              <a:gd name="connsiteX10" fmla="*/ 292254 w 709759"/>
              <a:gd name="connsiteY10" fmla="*/ 848718 h 1043506"/>
              <a:gd name="connsiteX11" fmla="*/ 709759 w 709759"/>
              <a:gd name="connsiteY11" fmla="*/ 848718 h 1043506"/>
              <a:gd name="connsiteX12" fmla="*/ 709759 w 709759"/>
              <a:gd name="connsiteY12" fmla="*/ 1043506 h 1043506"/>
              <a:gd name="connsiteX13" fmla="*/ 0 w 709759"/>
              <a:gd name="connsiteY13" fmla="*/ 1043506 h 1043506"/>
              <a:gd name="connsiteX14" fmla="*/ 0 w 709759"/>
              <a:gd name="connsiteY14" fmla="*/ 918285 h 1043506"/>
              <a:gd name="connsiteX15" fmla="*/ 180919 w 709759"/>
              <a:gd name="connsiteY15" fmla="*/ 681757 h 1043506"/>
              <a:gd name="connsiteX16" fmla="*/ 167002 w 709759"/>
              <a:gd name="connsiteY16" fmla="*/ 626104 h 1043506"/>
              <a:gd name="connsiteX17" fmla="*/ 13917 w 709759"/>
              <a:gd name="connsiteY17" fmla="*/ 626104 h 1043506"/>
              <a:gd name="connsiteX18" fmla="*/ 13917 w 709759"/>
              <a:gd name="connsiteY18" fmla="*/ 459143 h 1043506"/>
              <a:gd name="connsiteX19" fmla="*/ 139168 w 709759"/>
              <a:gd name="connsiteY19" fmla="*/ 459143 h 1043506"/>
              <a:gd name="connsiteX20" fmla="*/ 139168 w 709759"/>
              <a:gd name="connsiteY20" fmla="*/ 333922 h 1043506"/>
              <a:gd name="connsiteX21" fmla="*/ 487089 w 709759"/>
              <a:gd name="connsiteY21" fmla="*/ 0 h 10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9759" h="1043506">
                <a:moveTo>
                  <a:pt x="487089" y="0"/>
                </a:moveTo>
                <a:cubicBezTo>
                  <a:pt x="570591" y="0"/>
                  <a:pt x="640175" y="27827"/>
                  <a:pt x="681925" y="41740"/>
                </a:cubicBezTo>
                <a:cubicBezTo>
                  <a:pt x="681925" y="41740"/>
                  <a:pt x="681925" y="41740"/>
                  <a:pt x="640175" y="222615"/>
                </a:cubicBezTo>
                <a:cubicBezTo>
                  <a:pt x="598424" y="208701"/>
                  <a:pt x="556674" y="194788"/>
                  <a:pt x="501006" y="194788"/>
                </a:cubicBezTo>
                <a:cubicBezTo>
                  <a:pt x="389672" y="194788"/>
                  <a:pt x="361838" y="264355"/>
                  <a:pt x="361838" y="347835"/>
                </a:cubicBezTo>
                <a:cubicBezTo>
                  <a:pt x="361838" y="389576"/>
                  <a:pt x="361838" y="417402"/>
                  <a:pt x="375755" y="459143"/>
                </a:cubicBezTo>
                <a:cubicBezTo>
                  <a:pt x="375755" y="459143"/>
                  <a:pt x="375755" y="459143"/>
                  <a:pt x="584507" y="459143"/>
                </a:cubicBezTo>
                <a:cubicBezTo>
                  <a:pt x="584507" y="459143"/>
                  <a:pt x="584507" y="459143"/>
                  <a:pt x="584507" y="626104"/>
                </a:cubicBezTo>
                <a:cubicBezTo>
                  <a:pt x="584507" y="626104"/>
                  <a:pt x="584507" y="626104"/>
                  <a:pt x="389672" y="626104"/>
                </a:cubicBezTo>
                <a:cubicBezTo>
                  <a:pt x="389672" y="667844"/>
                  <a:pt x="389672" y="695671"/>
                  <a:pt x="375755" y="737411"/>
                </a:cubicBezTo>
                <a:cubicBezTo>
                  <a:pt x="361838" y="779151"/>
                  <a:pt x="334004" y="806978"/>
                  <a:pt x="292254" y="848718"/>
                </a:cubicBezTo>
                <a:cubicBezTo>
                  <a:pt x="292254" y="848718"/>
                  <a:pt x="292254" y="848718"/>
                  <a:pt x="709759" y="848718"/>
                </a:cubicBezTo>
                <a:lnTo>
                  <a:pt x="709759" y="1043506"/>
                </a:lnTo>
                <a:cubicBezTo>
                  <a:pt x="709759" y="1043506"/>
                  <a:pt x="709759" y="1043506"/>
                  <a:pt x="0" y="1043506"/>
                </a:cubicBezTo>
                <a:cubicBezTo>
                  <a:pt x="0" y="1043506"/>
                  <a:pt x="0" y="1043506"/>
                  <a:pt x="0" y="918285"/>
                </a:cubicBezTo>
                <a:cubicBezTo>
                  <a:pt x="83501" y="876545"/>
                  <a:pt x="167002" y="793065"/>
                  <a:pt x="180919" y="681757"/>
                </a:cubicBezTo>
                <a:cubicBezTo>
                  <a:pt x="180919" y="667844"/>
                  <a:pt x="180919" y="640017"/>
                  <a:pt x="167002" y="626104"/>
                </a:cubicBezTo>
                <a:cubicBezTo>
                  <a:pt x="167002" y="626104"/>
                  <a:pt x="167002" y="626104"/>
                  <a:pt x="13917" y="626104"/>
                </a:cubicBezTo>
                <a:cubicBezTo>
                  <a:pt x="13917" y="626104"/>
                  <a:pt x="13917" y="626104"/>
                  <a:pt x="13917" y="459143"/>
                </a:cubicBezTo>
                <a:cubicBezTo>
                  <a:pt x="13917" y="459143"/>
                  <a:pt x="13917" y="459143"/>
                  <a:pt x="139168" y="459143"/>
                </a:cubicBezTo>
                <a:cubicBezTo>
                  <a:pt x="139168" y="417402"/>
                  <a:pt x="139168" y="375662"/>
                  <a:pt x="139168" y="333922"/>
                </a:cubicBezTo>
                <a:cubicBezTo>
                  <a:pt x="139168" y="139134"/>
                  <a:pt x="278337" y="0"/>
                  <a:pt x="48708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2"/>
              </a:solidFill>
            </a:endParaRPr>
          </a:p>
        </p:txBody>
      </p:sp>
      <p:sp>
        <p:nvSpPr>
          <p:cNvPr id="82" name="KSO_Shape"/>
          <p:cNvSpPr/>
          <p:nvPr/>
        </p:nvSpPr>
        <p:spPr>
          <a:xfrm>
            <a:off x="6064613" y="3340076"/>
            <a:ext cx="231700" cy="243042"/>
          </a:xfrm>
          <a:custGeom>
            <a:avLst/>
            <a:gdLst>
              <a:gd name="connsiteX0" fmla="*/ 0 w 2171135"/>
              <a:gd name="connsiteY0" fmla="*/ 0 h 2277283"/>
              <a:gd name="connsiteX1" fmla="*/ 504915 w 2171135"/>
              <a:gd name="connsiteY1" fmla="*/ 0 h 2277283"/>
              <a:gd name="connsiteX2" fmla="*/ 1060322 w 2171135"/>
              <a:gd name="connsiteY2" fmla="*/ 860307 h 2277283"/>
              <a:gd name="connsiteX3" fmla="*/ 1615729 w 2171135"/>
              <a:gd name="connsiteY3" fmla="*/ 0 h 2277283"/>
              <a:gd name="connsiteX4" fmla="*/ 2171135 w 2171135"/>
              <a:gd name="connsiteY4" fmla="*/ 0 h 2277283"/>
              <a:gd name="connsiteX5" fmla="*/ 1464254 w 2171135"/>
              <a:gd name="connsiteY5" fmla="*/ 1062732 h 2277283"/>
              <a:gd name="connsiteX6" fmla="*/ 2120644 w 2171135"/>
              <a:gd name="connsiteY6" fmla="*/ 1062732 h 2277283"/>
              <a:gd name="connsiteX7" fmla="*/ 2120644 w 2171135"/>
              <a:gd name="connsiteY7" fmla="*/ 1265157 h 2277283"/>
              <a:gd name="connsiteX8" fmla="*/ 1363271 w 2171135"/>
              <a:gd name="connsiteY8" fmla="*/ 1265157 h 2277283"/>
              <a:gd name="connsiteX9" fmla="*/ 1363271 w 2171135"/>
              <a:gd name="connsiteY9" fmla="*/ 1467583 h 2277283"/>
              <a:gd name="connsiteX10" fmla="*/ 2120644 w 2171135"/>
              <a:gd name="connsiteY10" fmla="*/ 1467583 h 2277283"/>
              <a:gd name="connsiteX11" fmla="*/ 2120644 w 2171135"/>
              <a:gd name="connsiteY11" fmla="*/ 1670008 h 2277283"/>
              <a:gd name="connsiteX12" fmla="*/ 1363271 w 2171135"/>
              <a:gd name="connsiteY12" fmla="*/ 1670008 h 2277283"/>
              <a:gd name="connsiteX13" fmla="*/ 1363271 w 2171135"/>
              <a:gd name="connsiteY13" fmla="*/ 2277283 h 2277283"/>
              <a:gd name="connsiteX14" fmla="*/ 807864 w 2171135"/>
              <a:gd name="connsiteY14" fmla="*/ 2277283 h 2277283"/>
              <a:gd name="connsiteX15" fmla="*/ 807864 w 2171135"/>
              <a:gd name="connsiteY15" fmla="*/ 1670008 h 2277283"/>
              <a:gd name="connsiteX16" fmla="*/ 151475 w 2171135"/>
              <a:gd name="connsiteY16" fmla="*/ 1670008 h 2277283"/>
              <a:gd name="connsiteX17" fmla="*/ 151475 w 2171135"/>
              <a:gd name="connsiteY17" fmla="*/ 1467583 h 2277283"/>
              <a:gd name="connsiteX18" fmla="*/ 807864 w 2171135"/>
              <a:gd name="connsiteY18" fmla="*/ 1467583 h 2277283"/>
              <a:gd name="connsiteX19" fmla="*/ 807864 w 2171135"/>
              <a:gd name="connsiteY19" fmla="*/ 1265157 h 2277283"/>
              <a:gd name="connsiteX20" fmla="*/ 151475 w 2171135"/>
              <a:gd name="connsiteY20" fmla="*/ 1265157 h 2277283"/>
              <a:gd name="connsiteX21" fmla="*/ 151475 w 2171135"/>
              <a:gd name="connsiteY21" fmla="*/ 1062732 h 2277283"/>
              <a:gd name="connsiteX22" fmla="*/ 706881 w 2171135"/>
              <a:gd name="connsiteY22" fmla="*/ 1062732 h 2277283"/>
              <a:gd name="connsiteX23" fmla="*/ 0 w 2171135"/>
              <a:gd name="connsiteY23" fmla="*/ 0 h 227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71135" h="2277283">
                <a:moveTo>
                  <a:pt x="0" y="0"/>
                </a:moveTo>
                <a:cubicBezTo>
                  <a:pt x="504915" y="0"/>
                  <a:pt x="504915" y="0"/>
                  <a:pt x="504915" y="0"/>
                </a:cubicBezTo>
                <a:cubicBezTo>
                  <a:pt x="1060322" y="860307"/>
                  <a:pt x="1060322" y="860307"/>
                  <a:pt x="1060322" y="860307"/>
                </a:cubicBezTo>
                <a:cubicBezTo>
                  <a:pt x="1615729" y="0"/>
                  <a:pt x="1615729" y="0"/>
                  <a:pt x="1615729" y="0"/>
                </a:cubicBezTo>
                <a:cubicBezTo>
                  <a:pt x="2171135" y="0"/>
                  <a:pt x="2171135" y="0"/>
                  <a:pt x="2171135" y="0"/>
                </a:cubicBezTo>
                <a:cubicBezTo>
                  <a:pt x="1464254" y="1062732"/>
                  <a:pt x="1464254" y="1062732"/>
                  <a:pt x="1464254" y="1062732"/>
                </a:cubicBezTo>
                <a:cubicBezTo>
                  <a:pt x="2120644" y="1062732"/>
                  <a:pt x="2120644" y="1062732"/>
                  <a:pt x="2120644" y="1062732"/>
                </a:cubicBezTo>
                <a:cubicBezTo>
                  <a:pt x="2120644" y="1265157"/>
                  <a:pt x="2120644" y="1265157"/>
                  <a:pt x="2120644" y="1265157"/>
                </a:cubicBezTo>
                <a:cubicBezTo>
                  <a:pt x="1363271" y="1265157"/>
                  <a:pt x="1363271" y="1265157"/>
                  <a:pt x="1363271" y="1265157"/>
                </a:cubicBezTo>
                <a:cubicBezTo>
                  <a:pt x="1363271" y="1467583"/>
                  <a:pt x="1363271" y="1467583"/>
                  <a:pt x="1363271" y="1467583"/>
                </a:cubicBezTo>
                <a:cubicBezTo>
                  <a:pt x="2120644" y="1467583"/>
                  <a:pt x="2120644" y="1467583"/>
                  <a:pt x="2120644" y="1467583"/>
                </a:cubicBezTo>
                <a:cubicBezTo>
                  <a:pt x="2120644" y="1670008"/>
                  <a:pt x="2120644" y="1670008"/>
                  <a:pt x="2120644" y="1670008"/>
                </a:cubicBezTo>
                <a:cubicBezTo>
                  <a:pt x="1363271" y="1670008"/>
                  <a:pt x="1363271" y="1670008"/>
                  <a:pt x="1363271" y="1670008"/>
                </a:cubicBezTo>
                <a:cubicBezTo>
                  <a:pt x="1363271" y="2277283"/>
                  <a:pt x="1363271" y="2277283"/>
                  <a:pt x="1363271" y="2277283"/>
                </a:cubicBezTo>
                <a:cubicBezTo>
                  <a:pt x="807864" y="2277283"/>
                  <a:pt x="807864" y="2277283"/>
                  <a:pt x="807864" y="2277283"/>
                </a:cubicBezTo>
                <a:cubicBezTo>
                  <a:pt x="807864" y="1670008"/>
                  <a:pt x="807864" y="1670008"/>
                  <a:pt x="807864" y="1670008"/>
                </a:cubicBezTo>
                <a:cubicBezTo>
                  <a:pt x="151475" y="1670008"/>
                  <a:pt x="151475" y="1670008"/>
                  <a:pt x="151475" y="1670008"/>
                </a:cubicBezTo>
                <a:cubicBezTo>
                  <a:pt x="151475" y="1467583"/>
                  <a:pt x="151475" y="1467583"/>
                  <a:pt x="151475" y="1467583"/>
                </a:cubicBezTo>
                <a:cubicBezTo>
                  <a:pt x="807864" y="1467583"/>
                  <a:pt x="807864" y="1467583"/>
                  <a:pt x="807864" y="1467583"/>
                </a:cubicBezTo>
                <a:cubicBezTo>
                  <a:pt x="807864" y="1265157"/>
                  <a:pt x="807864" y="1265157"/>
                  <a:pt x="807864" y="1265157"/>
                </a:cubicBezTo>
                <a:cubicBezTo>
                  <a:pt x="151475" y="1265157"/>
                  <a:pt x="151475" y="1265157"/>
                  <a:pt x="151475" y="1265157"/>
                </a:cubicBezTo>
                <a:cubicBezTo>
                  <a:pt x="151475" y="1062732"/>
                  <a:pt x="151475" y="1062732"/>
                  <a:pt x="151475" y="1062732"/>
                </a:cubicBezTo>
                <a:cubicBezTo>
                  <a:pt x="706881" y="1062732"/>
                  <a:pt x="706881" y="1062732"/>
                  <a:pt x="706881" y="1062732"/>
                </a:cubicBezTo>
                <a:cubicBezTo>
                  <a:pt x="0" y="0"/>
                  <a:pt x="0" y="0"/>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2"/>
              </a:solidFill>
            </a:endParaRPr>
          </a:p>
        </p:txBody>
      </p:sp>
      <p:sp>
        <p:nvSpPr>
          <p:cNvPr id="83" name="KSO_Shape"/>
          <p:cNvSpPr>
            <a:spLocks/>
          </p:cNvSpPr>
          <p:nvPr/>
        </p:nvSpPr>
        <p:spPr bwMode="auto">
          <a:xfrm>
            <a:off x="6093409" y="4815789"/>
            <a:ext cx="166980" cy="300865"/>
          </a:xfrm>
          <a:custGeom>
            <a:avLst/>
            <a:gdLst>
              <a:gd name="T0" fmla="*/ 2039641 w 709759"/>
              <a:gd name="T1" fmla="*/ 0 h 1280034"/>
              <a:gd name="T2" fmla="*/ 3161441 w 709759"/>
              <a:gd name="T3" fmla="*/ 0 h 1280034"/>
              <a:gd name="T4" fmla="*/ 3161441 w 709759"/>
              <a:gd name="T5" fmla="*/ 1015783 h 1280034"/>
              <a:gd name="T6" fmla="*/ 4895143 w 709759"/>
              <a:gd name="T7" fmla="*/ 1320524 h 1280034"/>
              <a:gd name="T8" fmla="*/ 4487218 w 709759"/>
              <a:gd name="T9" fmla="*/ 2641038 h 1280034"/>
              <a:gd name="T10" fmla="*/ 2855499 w 709759"/>
              <a:gd name="T11" fmla="*/ 2234720 h 1280034"/>
              <a:gd name="T12" fmla="*/ 1835674 w 709759"/>
              <a:gd name="T13" fmla="*/ 2945771 h 1280034"/>
              <a:gd name="T14" fmla="*/ 3263427 w 709759"/>
              <a:gd name="T15" fmla="*/ 3859978 h 1280034"/>
              <a:gd name="T16" fmla="*/ 5201082 w 709759"/>
              <a:gd name="T17" fmla="*/ 6094704 h 1280034"/>
              <a:gd name="T18" fmla="*/ 3161441 w 709759"/>
              <a:gd name="T19" fmla="*/ 8126267 h 1280034"/>
              <a:gd name="T20" fmla="*/ 3161441 w 709759"/>
              <a:gd name="T21" fmla="*/ 9345204 h 1280034"/>
              <a:gd name="T22" fmla="*/ 2039641 w 709759"/>
              <a:gd name="T23" fmla="*/ 9345204 h 1280034"/>
              <a:gd name="T24" fmla="*/ 2039641 w 709759"/>
              <a:gd name="T25" fmla="*/ 8227843 h 1280034"/>
              <a:gd name="T26" fmla="*/ 0 w 709759"/>
              <a:gd name="T27" fmla="*/ 7719950 h 1280034"/>
              <a:gd name="T28" fmla="*/ 407926 w 709759"/>
              <a:gd name="T29" fmla="*/ 6399436 h 1280034"/>
              <a:gd name="T30" fmla="*/ 2345594 w 709759"/>
              <a:gd name="T31" fmla="*/ 6907321 h 1280034"/>
              <a:gd name="T32" fmla="*/ 3467393 w 709759"/>
              <a:gd name="T33" fmla="*/ 6196278 h 1280034"/>
              <a:gd name="T34" fmla="*/ 2243610 w 709759"/>
              <a:gd name="T35" fmla="*/ 5180495 h 1280034"/>
              <a:gd name="T36" fmla="*/ 101983 w 709759"/>
              <a:gd name="T37" fmla="*/ 3148926 h 1280034"/>
              <a:gd name="T38" fmla="*/ 2039641 w 709759"/>
              <a:gd name="T39" fmla="*/ 1015783 h 1280034"/>
              <a:gd name="T40" fmla="*/ 2039641 w 709759"/>
              <a:gd name="T41" fmla="*/ 0 h 12800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9759" h="1280034">
                <a:moveTo>
                  <a:pt x="278337" y="0"/>
                </a:moveTo>
                <a:cubicBezTo>
                  <a:pt x="431422" y="0"/>
                  <a:pt x="431422" y="0"/>
                  <a:pt x="431422" y="0"/>
                </a:cubicBezTo>
                <a:cubicBezTo>
                  <a:pt x="431422" y="139134"/>
                  <a:pt x="431422" y="139134"/>
                  <a:pt x="431422" y="139134"/>
                </a:cubicBezTo>
                <a:cubicBezTo>
                  <a:pt x="542757" y="139134"/>
                  <a:pt x="612342" y="166961"/>
                  <a:pt x="668009" y="180875"/>
                </a:cubicBezTo>
                <a:cubicBezTo>
                  <a:pt x="612342" y="361749"/>
                  <a:pt x="612342" y="361749"/>
                  <a:pt x="612342" y="361749"/>
                </a:cubicBezTo>
                <a:cubicBezTo>
                  <a:pt x="584508" y="347835"/>
                  <a:pt x="501007" y="306095"/>
                  <a:pt x="389672" y="306095"/>
                </a:cubicBezTo>
                <a:cubicBezTo>
                  <a:pt x="292254" y="306095"/>
                  <a:pt x="250503" y="361749"/>
                  <a:pt x="250503" y="403489"/>
                </a:cubicBezTo>
                <a:cubicBezTo>
                  <a:pt x="250503" y="445229"/>
                  <a:pt x="306171" y="486970"/>
                  <a:pt x="445339" y="528710"/>
                </a:cubicBezTo>
                <a:cubicBezTo>
                  <a:pt x="640175" y="598277"/>
                  <a:pt x="709759" y="681757"/>
                  <a:pt x="709759" y="834805"/>
                </a:cubicBezTo>
                <a:cubicBezTo>
                  <a:pt x="709759" y="973939"/>
                  <a:pt x="612342" y="1085246"/>
                  <a:pt x="431422" y="1113073"/>
                </a:cubicBezTo>
                <a:cubicBezTo>
                  <a:pt x="431422" y="1280034"/>
                  <a:pt x="431422" y="1280034"/>
                  <a:pt x="431422" y="1280034"/>
                </a:cubicBezTo>
                <a:cubicBezTo>
                  <a:pt x="278337" y="1280034"/>
                  <a:pt x="278337" y="1280034"/>
                  <a:pt x="278337" y="1280034"/>
                </a:cubicBezTo>
                <a:cubicBezTo>
                  <a:pt x="278337" y="1126986"/>
                  <a:pt x="278337" y="1126986"/>
                  <a:pt x="278337" y="1126986"/>
                </a:cubicBezTo>
                <a:cubicBezTo>
                  <a:pt x="167002" y="1126986"/>
                  <a:pt x="69584" y="1099160"/>
                  <a:pt x="0" y="1057419"/>
                </a:cubicBezTo>
                <a:cubicBezTo>
                  <a:pt x="55667" y="876545"/>
                  <a:pt x="55667" y="876545"/>
                  <a:pt x="55667" y="876545"/>
                </a:cubicBezTo>
                <a:cubicBezTo>
                  <a:pt x="125252" y="918285"/>
                  <a:pt x="208753" y="946112"/>
                  <a:pt x="320088" y="946112"/>
                </a:cubicBezTo>
                <a:cubicBezTo>
                  <a:pt x="403589" y="946112"/>
                  <a:pt x="473173" y="918285"/>
                  <a:pt x="473173" y="848718"/>
                </a:cubicBezTo>
                <a:cubicBezTo>
                  <a:pt x="473173" y="793065"/>
                  <a:pt x="417506" y="751324"/>
                  <a:pt x="306171" y="709584"/>
                </a:cubicBezTo>
                <a:cubicBezTo>
                  <a:pt x="125252" y="653930"/>
                  <a:pt x="13917" y="584363"/>
                  <a:pt x="13917" y="431316"/>
                </a:cubicBezTo>
                <a:cubicBezTo>
                  <a:pt x="13917" y="292182"/>
                  <a:pt x="111335" y="180875"/>
                  <a:pt x="278337" y="139134"/>
                </a:cubicBezTo>
                <a:cubicBezTo>
                  <a:pt x="278337" y="0"/>
                  <a:pt x="278337" y="0"/>
                  <a:pt x="278337" y="0"/>
                </a:cubicBez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chemeClr val="tx2"/>
              </a:solidFill>
            </a:endParaRPr>
          </a:p>
        </p:txBody>
      </p:sp>
      <p:sp>
        <p:nvSpPr>
          <p:cNvPr id="39" name="文本框 10"/>
          <p:cNvSpPr txBox="1">
            <a:spLocks noChangeArrowheads="1"/>
          </p:cNvSpPr>
          <p:nvPr/>
        </p:nvSpPr>
        <p:spPr bwMode="auto">
          <a:xfrm>
            <a:off x="174625" y="220663"/>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产品作用与价值</a:t>
            </a:r>
          </a:p>
        </p:txBody>
      </p:sp>
      <p:sp>
        <p:nvSpPr>
          <p:cNvPr id="40"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3637619060"/>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6" grpId="0"/>
      <p:bldP spid="78" grpId="0"/>
      <p:bldP spid="79" grpId="0"/>
      <p:bldP spid="80" grpId="0" animBg="1"/>
      <p:bldP spid="81" grpId="0" animBg="1"/>
      <p:bldP spid="82" grpId="0" animBg="1"/>
      <p:bldP spid="8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6"/>
          <p:cNvSpPr>
            <a:spLocks noChangeArrowheads="1"/>
          </p:cNvSpPr>
          <p:nvPr/>
        </p:nvSpPr>
        <p:spPr bwMode="auto">
          <a:xfrm>
            <a:off x="0" y="4902200"/>
            <a:ext cx="12192000" cy="195580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18436" name="文本框 8"/>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4400" b="1" dirty="0">
                <a:solidFill>
                  <a:schemeClr val="tx2"/>
                </a:solidFill>
                <a:latin typeface="微软雅黑" pitchFamily="34" charset="-122"/>
                <a:ea typeface="微软雅黑" pitchFamily="34" charset="-122"/>
              </a:rPr>
              <a:t>4</a:t>
            </a:r>
            <a:endParaRPr lang="zh-CN" altLang="en-US" sz="34400" b="1" dirty="0">
              <a:solidFill>
                <a:schemeClr val="tx2"/>
              </a:solidFill>
              <a:latin typeface="微软雅黑" pitchFamily="34" charset="-122"/>
              <a:ea typeface="微软雅黑" pitchFamily="34" charset="-122"/>
            </a:endParaRPr>
          </a:p>
        </p:txBody>
      </p:sp>
      <p:sp>
        <p:nvSpPr>
          <p:cNvPr id="18437" name="文本框 12"/>
          <p:cNvSpPr txBox="1">
            <a:spLocks noChangeArrowheads="1"/>
          </p:cNvSpPr>
          <p:nvPr/>
        </p:nvSpPr>
        <p:spPr bwMode="auto">
          <a:xfrm>
            <a:off x="3093554" y="2590558"/>
            <a:ext cx="904543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7200" b="1" dirty="0">
                <a:solidFill>
                  <a:schemeClr val="tx2"/>
                </a:solidFill>
                <a:latin typeface="微软雅黑" pitchFamily="34" charset="-122"/>
                <a:ea typeface="微软雅黑" pitchFamily="34" charset="-122"/>
              </a:rPr>
              <a:t>项目进度</a:t>
            </a:r>
            <a:endParaRPr lang="en-US" altLang="zh-CN" sz="7200" b="1" dirty="0">
              <a:solidFill>
                <a:schemeClr val="tx2"/>
              </a:solidFill>
              <a:latin typeface="微软雅黑" pitchFamily="34" charset="-122"/>
              <a:ea typeface="微软雅黑" pitchFamily="34" charset="-122"/>
            </a:endParaRPr>
          </a:p>
          <a:p>
            <a:pPr eaLnBrk="1" hangingPunct="1"/>
            <a:r>
              <a:rPr lang="zh-CN" altLang="en-US" sz="7200" b="1" dirty="0">
                <a:solidFill>
                  <a:schemeClr val="tx2"/>
                </a:solidFill>
                <a:latin typeface="微软雅黑" pitchFamily="34" charset="-122"/>
                <a:ea typeface="微软雅黑" pitchFamily="34" charset="-122"/>
              </a:rPr>
              <a:t>成果展示</a:t>
            </a:r>
          </a:p>
        </p:txBody>
      </p:sp>
      <p:grpSp>
        <p:nvGrpSpPr>
          <p:cNvPr id="18438" name="组合 13"/>
          <p:cNvGrpSpPr>
            <a:grpSpLocks noChangeAspect="1"/>
          </p:cNvGrpSpPr>
          <p:nvPr/>
        </p:nvGrpSpPr>
        <p:grpSpPr bwMode="auto">
          <a:xfrm>
            <a:off x="6804025" y="3178175"/>
            <a:ext cx="5578475" cy="3481388"/>
            <a:chOff x="0" y="0"/>
            <a:chExt cx="5324473" cy="3322983"/>
          </a:xfrm>
        </p:grpSpPr>
        <p:pic>
          <p:nvPicPr>
            <p:cNvPr id="18441" name="图片 14"/>
            <p:cNvPicPr>
              <a:picLocks noChangeAspect="1" noChangeArrowheads="1"/>
            </p:cNvPicPr>
            <p:nvPr/>
          </p:nvPicPr>
          <p:blipFill>
            <a:blip r:embed="rId4">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图片 15"/>
            <p:cNvPicPr>
              <a:picLocks noChangeAspect="1" noChangeArrowheads="1"/>
            </p:cNvPicPr>
            <p:nvPr/>
          </p:nvPicPr>
          <p:blipFill>
            <a:blip r:embed="rId4">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40" name="文本框 17"/>
          <p:cNvSpPr>
            <a:spLocks/>
          </p:cNvSpPr>
          <p:nvPr/>
        </p:nvSpPr>
        <p:spPr bwMode="auto">
          <a:xfrm>
            <a:off x="168275" y="4889500"/>
            <a:ext cx="2484438" cy="928688"/>
          </a:xfrm>
          <a:custGeom>
            <a:avLst/>
            <a:gdLst>
              <a:gd name="T0" fmla="*/ 0 w 2484854"/>
              <a:gd name="T1" fmla="*/ 0 h 929514"/>
              <a:gd name="T2" fmla="*/ 2483190 w 2484854"/>
              <a:gd name="T3" fmla="*/ 0 h 929514"/>
              <a:gd name="T4" fmla="*/ 2483190 w 2484854"/>
              <a:gd name="T5" fmla="*/ 207229 h 929514"/>
              <a:gd name="T6" fmla="*/ 2082124 w 2484854"/>
              <a:gd name="T7" fmla="*/ 207229 h 929514"/>
              <a:gd name="T8" fmla="*/ 2082124 w 2484854"/>
              <a:gd name="T9" fmla="*/ 926214 h 929514"/>
              <a:gd name="T10" fmla="*/ 1452795 w 2484854"/>
              <a:gd name="T11" fmla="*/ 926214 h 929514"/>
              <a:gd name="T12" fmla="*/ 1452795 w 2484854"/>
              <a:gd name="T13" fmla="*/ 207229 h 929514"/>
              <a:gd name="T14" fmla="*/ 0 w 2484854"/>
              <a:gd name="T15" fmla="*/ 207229 h 929514"/>
              <a:gd name="T16" fmla="*/ 0 w 2484854"/>
              <a:gd name="T17" fmla="*/ 0 h 9295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84854" h="929514">
                <a:moveTo>
                  <a:pt x="0" y="0"/>
                </a:moveTo>
                <a:lnTo>
                  <a:pt x="2484854" y="0"/>
                </a:lnTo>
                <a:lnTo>
                  <a:pt x="2484854" y="207967"/>
                </a:lnTo>
                <a:lnTo>
                  <a:pt x="2083520" y="207967"/>
                </a:lnTo>
                <a:lnTo>
                  <a:pt x="2083520" y="929514"/>
                </a:lnTo>
                <a:lnTo>
                  <a:pt x="1453767" y="929514"/>
                </a:lnTo>
                <a:lnTo>
                  <a:pt x="1453767" y="207967"/>
                </a:lnTo>
                <a:lnTo>
                  <a:pt x="0" y="20796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0"/>
          <p:cNvSpPr txBox="1">
            <a:spLocks noChangeArrowheads="1"/>
          </p:cNvSpPr>
          <p:nvPr/>
        </p:nvSpPr>
        <p:spPr bwMode="auto">
          <a:xfrm>
            <a:off x="174625" y="220663"/>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项目进度</a:t>
            </a:r>
          </a:p>
        </p:txBody>
      </p:sp>
      <p:sp>
        <p:nvSpPr>
          <p:cNvPr id="19"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grpSp>
        <p:nvGrpSpPr>
          <p:cNvPr id="11" name="组合 10">
            <a:extLst>
              <a:ext uri="{FF2B5EF4-FFF2-40B4-BE49-F238E27FC236}">
                <a16:creationId xmlns:a16="http://schemas.microsoft.com/office/drawing/2014/main" id="{A782637F-A790-FB3D-FC80-C2500660920B}"/>
              </a:ext>
            </a:extLst>
          </p:cNvPr>
          <p:cNvGrpSpPr/>
          <p:nvPr/>
        </p:nvGrpSpPr>
        <p:grpSpPr>
          <a:xfrm rot="20512955">
            <a:off x="143177" y="2791618"/>
            <a:ext cx="2943225" cy="1274763"/>
            <a:chOff x="293985" y="2559050"/>
            <a:chExt cx="2943225" cy="1274763"/>
          </a:xfrm>
        </p:grpSpPr>
        <p:grpSp>
          <p:nvGrpSpPr>
            <p:cNvPr id="2" name="组合 1"/>
            <p:cNvGrpSpPr/>
            <p:nvPr/>
          </p:nvGrpSpPr>
          <p:grpSpPr>
            <a:xfrm>
              <a:off x="293985" y="2559050"/>
              <a:ext cx="2943225" cy="1274763"/>
              <a:chOff x="1624013" y="2505075"/>
              <a:chExt cx="2943225" cy="1274763"/>
            </a:xfrm>
          </p:grpSpPr>
          <p:sp>
            <p:nvSpPr>
              <p:cNvPr id="17412" name="오른쪽 화살표 216"/>
              <p:cNvSpPr>
                <a:spLocks noChangeArrowheads="1"/>
              </p:cNvSpPr>
              <p:nvPr/>
            </p:nvSpPr>
            <p:spPr bwMode="auto">
              <a:xfrm>
                <a:off x="2781300" y="2509838"/>
                <a:ext cx="1785938" cy="1266825"/>
              </a:xfrm>
              <a:prstGeom prst="rightArrow">
                <a:avLst>
                  <a:gd name="adj1" fmla="val 55935"/>
                  <a:gd name="adj2" fmla="val 50001"/>
                </a:avLst>
              </a:prstGeom>
              <a:solidFill>
                <a:schemeClr val="tx2"/>
              </a:solidFill>
              <a:ln>
                <a:noFill/>
              </a:ln>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sp>
            <p:nvSpPr>
              <p:cNvPr id="17416" name="타원 217"/>
              <p:cNvSpPr>
                <a:spLocks noChangeArrowheads="1"/>
              </p:cNvSpPr>
              <p:nvPr/>
            </p:nvSpPr>
            <p:spPr bwMode="auto">
              <a:xfrm>
                <a:off x="1624013" y="2505075"/>
                <a:ext cx="1273175" cy="1274763"/>
              </a:xfrm>
              <a:prstGeom prst="ellipse">
                <a:avLst/>
              </a:prstGeom>
              <a:solidFill>
                <a:schemeClr val="tx2"/>
              </a:solidFill>
              <a:ln>
                <a:noFill/>
              </a:ln>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grpSp>
        <p:grpSp>
          <p:nvGrpSpPr>
            <p:cNvPr id="5" name="组合 4">
              <a:extLst>
                <a:ext uri="{FF2B5EF4-FFF2-40B4-BE49-F238E27FC236}">
                  <a16:creationId xmlns:a16="http://schemas.microsoft.com/office/drawing/2014/main" id="{61A92EF8-40D0-F3B8-6110-CAC53D6404A6}"/>
                </a:ext>
              </a:extLst>
            </p:cNvPr>
            <p:cNvGrpSpPr/>
            <p:nvPr/>
          </p:nvGrpSpPr>
          <p:grpSpPr>
            <a:xfrm>
              <a:off x="548154" y="2809549"/>
              <a:ext cx="2538905" cy="764836"/>
              <a:chOff x="1575038" y="1168952"/>
              <a:chExt cx="2538905" cy="764836"/>
            </a:xfrm>
          </p:grpSpPr>
          <p:sp>
            <p:nvSpPr>
              <p:cNvPr id="6" name="TextBox 13">
                <a:extLst>
                  <a:ext uri="{FF2B5EF4-FFF2-40B4-BE49-F238E27FC236}">
                    <a16:creationId xmlns:a16="http://schemas.microsoft.com/office/drawing/2014/main" id="{B351F1F3-1FFD-4D28-97E2-409999DB3178}"/>
                  </a:ext>
                </a:extLst>
              </p:cNvPr>
              <p:cNvSpPr txBox="1">
                <a:spLocks noChangeArrowheads="1"/>
              </p:cNvSpPr>
              <p:nvPr/>
            </p:nvSpPr>
            <p:spPr bwMode="auto">
              <a:xfrm>
                <a:off x="2205746" y="1314427"/>
                <a:ext cx="1908197" cy="4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1400" b="1" dirty="0">
                    <a:solidFill>
                      <a:srgbClr val="ABB8C9"/>
                    </a:solidFill>
                    <a:latin typeface="Arial" pitchFamily="34" charset="0"/>
                    <a:ea typeface="微软雅黑" pitchFamily="34" charset="-122"/>
                    <a:sym typeface="Arial" pitchFamily="34" charset="0"/>
                  </a:rPr>
                  <a:t>洞察用户需求和痛点</a:t>
                </a:r>
                <a:endParaRPr lang="en-US" altLang="zh-CN" sz="1400" b="1" dirty="0">
                  <a:solidFill>
                    <a:srgbClr val="ABB8C9"/>
                  </a:solidFill>
                  <a:latin typeface="Arial" pitchFamily="34" charset="0"/>
                  <a:ea typeface="微软雅黑" pitchFamily="34" charset="-122"/>
                  <a:sym typeface="Arial" pitchFamily="34" charset="0"/>
                </a:endParaRPr>
              </a:p>
              <a:p>
                <a:pPr algn="ctr" eaLnBrk="1" hangingPunct="1">
                  <a:spcBef>
                    <a:spcPct val="20000"/>
                  </a:spcBef>
                </a:pPr>
                <a:r>
                  <a:rPr lang="zh-CN" altLang="en-US" sz="1400" b="1" dirty="0">
                    <a:solidFill>
                      <a:srgbClr val="ABB8C9"/>
                    </a:solidFill>
                    <a:latin typeface="Arial" pitchFamily="34" charset="0"/>
                    <a:ea typeface="微软雅黑" pitchFamily="34" charset="-122"/>
                    <a:sym typeface="Arial" pitchFamily="34" charset="0"/>
                  </a:rPr>
                  <a:t>明确项目目标</a:t>
                </a:r>
                <a:endParaRPr lang="en-US" sz="1400" b="1" dirty="0">
                  <a:solidFill>
                    <a:srgbClr val="ABB8C9"/>
                  </a:solidFill>
                  <a:latin typeface="Arial" pitchFamily="34" charset="0"/>
                  <a:ea typeface="微软雅黑" pitchFamily="34" charset="-122"/>
                  <a:sym typeface="Arial" pitchFamily="34" charset="0"/>
                </a:endParaRPr>
              </a:p>
            </p:txBody>
          </p:sp>
          <p:pic>
            <p:nvPicPr>
              <p:cNvPr id="7" name="图形 6" descr="用户 纯色填充">
                <a:extLst>
                  <a:ext uri="{FF2B5EF4-FFF2-40B4-BE49-F238E27FC236}">
                    <a16:creationId xmlns:a16="http://schemas.microsoft.com/office/drawing/2014/main" id="{70DC3C9D-134D-CEFA-3494-F40D77DBBB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5038" y="1168952"/>
                <a:ext cx="764836" cy="764836"/>
              </a:xfrm>
              <a:prstGeom prst="rect">
                <a:avLst/>
              </a:prstGeom>
            </p:spPr>
          </p:pic>
        </p:grpSp>
      </p:grpSp>
      <p:grpSp>
        <p:nvGrpSpPr>
          <p:cNvPr id="12" name="组合 11">
            <a:extLst>
              <a:ext uri="{FF2B5EF4-FFF2-40B4-BE49-F238E27FC236}">
                <a16:creationId xmlns:a16="http://schemas.microsoft.com/office/drawing/2014/main" id="{880E1EF6-1630-C80D-0D6C-782BF61B794F}"/>
              </a:ext>
            </a:extLst>
          </p:cNvPr>
          <p:cNvGrpSpPr/>
          <p:nvPr/>
        </p:nvGrpSpPr>
        <p:grpSpPr>
          <a:xfrm rot="1504302">
            <a:off x="2956882" y="2255003"/>
            <a:ext cx="3018764" cy="1335088"/>
            <a:chOff x="3312750" y="2524423"/>
            <a:chExt cx="3018764" cy="1335088"/>
          </a:xfrm>
        </p:grpSpPr>
        <p:grpSp>
          <p:nvGrpSpPr>
            <p:cNvPr id="3" name="组合 2"/>
            <p:cNvGrpSpPr/>
            <p:nvPr/>
          </p:nvGrpSpPr>
          <p:grpSpPr>
            <a:xfrm rot="10800000">
              <a:off x="3312750" y="2524423"/>
              <a:ext cx="2935287" cy="1335088"/>
              <a:chOff x="7758113" y="2441575"/>
              <a:chExt cx="2935287" cy="1335088"/>
            </a:xfrm>
          </p:grpSpPr>
          <p:sp>
            <p:nvSpPr>
              <p:cNvPr id="17413" name="오른쪽 화살표 218"/>
              <p:cNvSpPr>
                <a:spLocks noChangeArrowheads="1"/>
              </p:cNvSpPr>
              <p:nvPr/>
            </p:nvSpPr>
            <p:spPr bwMode="auto">
              <a:xfrm flipH="1">
                <a:off x="7758113" y="2509838"/>
                <a:ext cx="1893887" cy="1266825"/>
              </a:xfrm>
              <a:prstGeom prst="rightArrow">
                <a:avLst>
                  <a:gd name="adj1" fmla="val 55935"/>
                  <a:gd name="adj2" fmla="val 50068"/>
                </a:avLst>
              </a:prstGeom>
              <a:solidFill>
                <a:schemeClr val="tx2">
                  <a:lumMod val="60000"/>
                  <a:lumOff val="40000"/>
                </a:schemeClr>
              </a:solidFill>
              <a:ln>
                <a:noFill/>
              </a:ln>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sp>
            <p:nvSpPr>
              <p:cNvPr id="17414" name="타원 219"/>
              <p:cNvSpPr>
                <a:spLocks noChangeArrowheads="1"/>
              </p:cNvSpPr>
              <p:nvPr/>
            </p:nvSpPr>
            <p:spPr bwMode="auto">
              <a:xfrm>
                <a:off x="9420225" y="2441575"/>
                <a:ext cx="1273175" cy="1274763"/>
              </a:xfrm>
              <a:prstGeom prst="ellipse">
                <a:avLst/>
              </a:prstGeom>
              <a:solidFill>
                <a:schemeClr val="tx2">
                  <a:lumMod val="60000"/>
                  <a:lumOff val="40000"/>
                </a:schemeClr>
              </a:solidFill>
              <a:ln>
                <a:noFill/>
              </a:ln>
            </p:spPr>
            <p:txBody>
              <a:bodyPr anchor="ctr"/>
              <a:lstStyle/>
              <a:p>
                <a:pPr algn="ctr" eaLnBrk="1" hangingPunct="1"/>
                <a:endParaRPr lang="ko-KR" altLang="en-US" dirty="0">
                  <a:solidFill>
                    <a:srgbClr val="FFFFFF"/>
                  </a:solidFill>
                  <a:latin typeface="Arial" pitchFamily="34" charset="0"/>
                  <a:ea typeface="Malgun Gothic" pitchFamily="34" charset="-127"/>
                  <a:sym typeface="Arial" pitchFamily="34" charset="0"/>
                </a:endParaRPr>
              </a:p>
            </p:txBody>
          </p:sp>
        </p:grpSp>
        <p:pic>
          <p:nvPicPr>
            <p:cNvPr id="8" name="图形 7" descr="带齿轮的头部 纯色填充">
              <a:extLst>
                <a:ext uri="{FF2B5EF4-FFF2-40B4-BE49-F238E27FC236}">
                  <a16:creationId xmlns:a16="http://schemas.microsoft.com/office/drawing/2014/main" id="{D0775BAB-022F-A2C0-25FD-8BBDE945C3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5795" y="2798425"/>
              <a:ext cx="787083" cy="787083"/>
            </a:xfrm>
            <a:prstGeom prst="rect">
              <a:avLst/>
            </a:prstGeom>
          </p:spPr>
        </p:pic>
        <p:sp>
          <p:nvSpPr>
            <p:cNvPr id="10" name="文本框 9">
              <a:extLst>
                <a:ext uri="{FF2B5EF4-FFF2-40B4-BE49-F238E27FC236}">
                  <a16:creationId xmlns:a16="http://schemas.microsoft.com/office/drawing/2014/main" id="{C39C3ECD-BB68-8FFD-1AE0-AE13A325CEC9}"/>
                </a:ext>
              </a:extLst>
            </p:cNvPr>
            <p:cNvSpPr txBox="1"/>
            <p:nvPr/>
          </p:nvSpPr>
          <p:spPr>
            <a:xfrm>
              <a:off x="4028638" y="3003947"/>
              <a:ext cx="2302876" cy="307777"/>
            </a:xfrm>
            <a:prstGeom prst="rect">
              <a:avLst/>
            </a:prstGeom>
            <a:noFill/>
          </p:spPr>
          <p:txBody>
            <a:bodyPr wrap="square">
              <a:spAutoFit/>
            </a:bodyPr>
            <a:lstStyle/>
            <a:p>
              <a:pPr algn="ctr" eaLnBrk="1" hangingPunct="1">
                <a:spcBef>
                  <a:spcPct val="20000"/>
                </a:spcBef>
              </a:pPr>
              <a:r>
                <a:rPr lang="zh-CN" altLang="en-US" sz="1400" b="1" dirty="0">
                  <a:solidFill>
                    <a:srgbClr val="44546A"/>
                  </a:solidFill>
                  <a:latin typeface="Arial" pitchFamily="34" charset="0"/>
                  <a:ea typeface="微软雅黑" pitchFamily="34" charset="-122"/>
                  <a:sym typeface="Arial" pitchFamily="34" charset="0"/>
                </a:rPr>
                <a:t>制定分析思路和流程</a:t>
              </a:r>
              <a:endParaRPr lang="en-US" altLang="zh-CN" sz="1400" b="1" dirty="0">
                <a:solidFill>
                  <a:srgbClr val="44546A"/>
                </a:solidFill>
                <a:latin typeface="Arial" pitchFamily="34" charset="0"/>
                <a:ea typeface="微软雅黑" pitchFamily="34" charset="-122"/>
                <a:sym typeface="Arial" pitchFamily="34" charset="0"/>
              </a:endParaRPr>
            </a:p>
          </p:txBody>
        </p:sp>
      </p:grpSp>
      <p:grpSp>
        <p:nvGrpSpPr>
          <p:cNvPr id="25" name="组合 24">
            <a:extLst>
              <a:ext uri="{FF2B5EF4-FFF2-40B4-BE49-F238E27FC236}">
                <a16:creationId xmlns:a16="http://schemas.microsoft.com/office/drawing/2014/main" id="{4E1B69FB-4128-FCEB-B43E-16181ADB780B}"/>
              </a:ext>
            </a:extLst>
          </p:cNvPr>
          <p:cNvGrpSpPr/>
          <p:nvPr/>
        </p:nvGrpSpPr>
        <p:grpSpPr>
          <a:xfrm rot="20490887">
            <a:off x="5827616" y="2803829"/>
            <a:ext cx="2943225" cy="1274763"/>
            <a:chOff x="5809512" y="2796145"/>
            <a:chExt cx="2943225" cy="1274763"/>
          </a:xfrm>
        </p:grpSpPr>
        <p:grpSp>
          <p:nvGrpSpPr>
            <p:cNvPr id="14" name="组合 13">
              <a:extLst>
                <a:ext uri="{FF2B5EF4-FFF2-40B4-BE49-F238E27FC236}">
                  <a16:creationId xmlns:a16="http://schemas.microsoft.com/office/drawing/2014/main" id="{C1FED594-5C17-CE79-1C28-7464D255608C}"/>
                </a:ext>
              </a:extLst>
            </p:cNvPr>
            <p:cNvGrpSpPr/>
            <p:nvPr/>
          </p:nvGrpSpPr>
          <p:grpSpPr>
            <a:xfrm>
              <a:off x="5809512" y="2796145"/>
              <a:ext cx="2943225" cy="1274763"/>
              <a:chOff x="1624013" y="2505075"/>
              <a:chExt cx="2943225" cy="1274763"/>
            </a:xfrm>
          </p:grpSpPr>
          <p:sp>
            <p:nvSpPr>
              <p:cNvPr id="20" name="오른쪽 화살표 216">
                <a:extLst>
                  <a:ext uri="{FF2B5EF4-FFF2-40B4-BE49-F238E27FC236}">
                    <a16:creationId xmlns:a16="http://schemas.microsoft.com/office/drawing/2014/main" id="{7C735032-0206-5EA7-5100-76BC205FA7FD}"/>
                  </a:ext>
                </a:extLst>
              </p:cNvPr>
              <p:cNvSpPr>
                <a:spLocks noChangeArrowheads="1"/>
              </p:cNvSpPr>
              <p:nvPr/>
            </p:nvSpPr>
            <p:spPr bwMode="auto">
              <a:xfrm>
                <a:off x="2781300" y="2509838"/>
                <a:ext cx="1785938" cy="1266825"/>
              </a:xfrm>
              <a:prstGeom prst="rightArrow">
                <a:avLst>
                  <a:gd name="adj1" fmla="val 55935"/>
                  <a:gd name="adj2" fmla="val 50001"/>
                </a:avLst>
              </a:prstGeom>
              <a:solidFill>
                <a:schemeClr val="tx2"/>
              </a:solidFill>
              <a:ln>
                <a:noFill/>
              </a:ln>
            </p:spPr>
            <p:txBody>
              <a:bodyPr anchor="ctr"/>
              <a:lstStyle/>
              <a:p>
                <a:pPr algn="ctr" eaLnBrk="1" hangingPunct="1"/>
                <a:endParaRPr lang="ko-KR" altLang="en-US">
                  <a:solidFill>
                    <a:srgbClr val="FFFFFF"/>
                  </a:solidFill>
                  <a:latin typeface="Arial" pitchFamily="34" charset="0"/>
                  <a:ea typeface="Malgun Gothic" pitchFamily="34" charset="-127"/>
                  <a:sym typeface="Arial" pitchFamily="34" charset="0"/>
                </a:endParaRPr>
              </a:p>
            </p:txBody>
          </p:sp>
          <p:sp>
            <p:nvSpPr>
              <p:cNvPr id="21" name="타원 217">
                <a:extLst>
                  <a:ext uri="{FF2B5EF4-FFF2-40B4-BE49-F238E27FC236}">
                    <a16:creationId xmlns:a16="http://schemas.microsoft.com/office/drawing/2014/main" id="{DE686E2E-204D-7ADE-4FA0-84CAF60F704B}"/>
                  </a:ext>
                </a:extLst>
              </p:cNvPr>
              <p:cNvSpPr>
                <a:spLocks noChangeArrowheads="1"/>
              </p:cNvSpPr>
              <p:nvPr/>
            </p:nvSpPr>
            <p:spPr bwMode="auto">
              <a:xfrm>
                <a:off x="1624013" y="2505075"/>
                <a:ext cx="1273175" cy="1274763"/>
              </a:xfrm>
              <a:prstGeom prst="ellipse">
                <a:avLst/>
              </a:prstGeom>
              <a:solidFill>
                <a:schemeClr val="tx2"/>
              </a:solidFill>
              <a:ln>
                <a:noFill/>
              </a:ln>
            </p:spPr>
            <p:txBody>
              <a:bodyPr anchor="ctr"/>
              <a:lstStyle/>
              <a:p>
                <a:pPr algn="ctr" eaLnBrk="1" hangingPunct="1"/>
                <a:endParaRPr lang="ko-KR" altLang="en-US" dirty="0">
                  <a:solidFill>
                    <a:srgbClr val="FFFFFF"/>
                  </a:solidFill>
                  <a:latin typeface="Arial" pitchFamily="34" charset="0"/>
                  <a:ea typeface="Malgun Gothic" pitchFamily="34" charset="-127"/>
                  <a:sym typeface="Arial" pitchFamily="34" charset="0"/>
                </a:endParaRPr>
              </a:p>
            </p:txBody>
          </p:sp>
        </p:grpSp>
        <p:pic>
          <p:nvPicPr>
            <p:cNvPr id="23" name="图形 22" descr="教室 纯色填充">
              <a:extLst>
                <a:ext uri="{FF2B5EF4-FFF2-40B4-BE49-F238E27FC236}">
                  <a16:creationId xmlns:a16="http://schemas.microsoft.com/office/drawing/2014/main" id="{EA9581C4-CA4D-55DE-9C07-7BADAFF6B4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8642" y="3041816"/>
              <a:ext cx="770569" cy="770569"/>
            </a:xfrm>
            <a:prstGeom prst="rect">
              <a:avLst/>
            </a:prstGeom>
          </p:spPr>
        </p:pic>
        <p:sp>
          <p:nvSpPr>
            <p:cNvPr id="24" name="TextBox 13">
              <a:extLst>
                <a:ext uri="{FF2B5EF4-FFF2-40B4-BE49-F238E27FC236}">
                  <a16:creationId xmlns:a16="http://schemas.microsoft.com/office/drawing/2014/main" id="{559C91B1-4080-E4B7-4688-225C121E46F8}"/>
                </a:ext>
              </a:extLst>
            </p:cNvPr>
            <p:cNvSpPr txBox="1">
              <a:spLocks noChangeArrowheads="1"/>
            </p:cNvSpPr>
            <p:nvPr/>
          </p:nvSpPr>
          <p:spPr bwMode="auto">
            <a:xfrm>
              <a:off x="6731349" y="3325804"/>
              <a:ext cx="19081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1400" b="1" dirty="0">
                  <a:solidFill>
                    <a:srgbClr val="ABB8C9"/>
                  </a:solidFill>
                  <a:latin typeface="Arial" pitchFamily="34" charset="0"/>
                  <a:ea typeface="微软雅黑" pitchFamily="34" charset="-122"/>
                  <a:sym typeface="Arial" pitchFamily="34" charset="0"/>
                </a:rPr>
                <a:t>设计并绘制产品原型</a:t>
              </a:r>
              <a:endParaRPr lang="en-US" sz="1400" b="1" dirty="0">
                <a:solidFill>
                  <a:srgbClr val="ABB8C9"/>
                </a:solidFill>
                <a:latin typeface="Arial" pitchFamily="34" charset="0"/>
                <a:ea typeface="微软雅黑" pitchFamily="34" charset="-122"/>
                <a:sym typeface="Arial" pitchFamily="34" charset="0"/>
              </a:endParaRPr>
            </a:p>
          </p:txBody>
        </p:sp>
      </p:grpSp>
      <p:grpSp>
        <p:nvGrpSpPr>
          <p:cNvPr id="27" name="组合 26">
            <a:extLst>
              <a:ext uri="{FF2B5EF4-FFF2-40B4-BE49-F238E27FC236}">
                <a16:creationId xmlns:a16="http://schemas.microsoft.com/office/drawing/2014/main" id="{42E161AA-AD22-B513-5314-FFED2D138BC9}"/>
              </a:ext>
            </a:extLst>
          </p:cNvPr>
          <p:cNvGrpSpPr/>
          <p:nvPr/>
        </p:nvGrpSpPr>
        <p:grpSpPr>
          <a:xfrm rot="10800000">
            <a:off x="8835838" y="2240799"/>
            <a:ext cx="3308471" cy="1335089"/>
            <a:chOff x="7384929" y="2441575"/>
            <a:chExt cx="3308471" cy="1335089"/>
          </a:xfrm>
        </p:grpSpPr>
        <p:sp>
          <p:nvSpPr>
            <p:cNvPr id="30" name="오른쪽 화살표 218">
              <a:extLst>
                <a:ext uri="{FF2B5EF4-FFF2-40B4-BE49-F238E27FC236}">
                  <a16:creationId xmlns:a16="http://schemas.microsoft.com/office/drawing/2014/main" id="{8E8D2CD2-77E6-460A-4004-71C82CEBD879}"/>
                </a:ext>
              </a:extLst>
            </p:cNvPr>
            <p:cNvSpPr>
              <a:spLocks noChangeArrowheads="1"/>
            </p:cNvSpPr>
            <p:nvPr/>
          </p:nvSpPr>
          <p:spPr bwMode="auto">
            <a:xfrm flipH="1">
              <a:off x="7384929" y="2509839"/>
              <a:ext cx="2267071" cy="1266825"/>
            </a:xfrm>
            <a:prstGeom prst="rightArrow">
              <a:avLst>
                <a:gd name="adj1" fmla="val 55935"/>
                <a:gd name="adj2" fmla="val 50068"/>
              </a:avLst>
            </a:prstGeom>
            <a:solidFill>
              <a:schemeClr val="tx2">
                <a:lumMod val="60000"/>
                <a:lumOff val="40000"/>
              </a:schemeClr>
            </a:solidFill>
            <a:ln>
              <a:noFill/>
            </a:ln>
          </p:spPr>
          <p:txBody>
            <a:bodyPr anchor="ctr"/>
            <a:lstStyle/>
            <a:p>
              <a:pPr algn="ctr" eaLnBrk="1" hangingPunct="1"/>
              <a:endParaRPr lang="ko-KR" altLang="en-US" dirty="0">
                <a:solidFill>
                  <a:srgbClr val="FFFFFF"/>
                </a:solidFill>
                <a:latin typeface="Arial" pitchFamily="34" charset="0"/>
                <a:ea typeface="Malgun Gothic" pitchFamily="34" charset="-127"/>
                <a:sym typeface="Arial" pitchFamily="34" charset="0"/>
              </a:endParaRPr>
            </a:p>
          </p:txBody>
        </p:sp>
        <p:sp>
          <p:nvSpPr>
            <p:cNvPr id="31" name="타원 219">
              <a:extLst>
                <a:ext uri="{FF2B5EF4-FFF2-40B4-BE49-F238E27FC236}">
                  <a16:creationId xmlns:a16="http://schemas.microsoft.com/office/drawing/2014/main" id="{32837F18-EF4F-BD93-C332-4AC87AEC8728}"/>
                </a:ext>
              </a:extLst>
            </p:cNvPr>
            <p:cNvSpPr>
              <a:spLocks noChangeArrowheads="1"/>
            </p:cNvSpPr>
            <p:nvPr/>
          </p:nvSpPr>
          <p:spPr bwMode="auto">
            <a:xfrm>
              <a:off x="9420225" y="2441575"/>
              <a:ext cx="1273175" cy="1274763"/>
            </a:xfrm>
            <a:prstGeom prst="ellipse">
              <a:avLst/>
            </a:prstGeom>
            <a:solidFill>
              <a:schemeClr val="tx2">
                <a:lumMod val="60000"/>
                <a:lumOff val="40000"/>
              </a:schemeClr>
            </a:solidFill>
            <a:ln>
              <a:noFill/>
            </a:ln>
          </p:spPr>
          <p:txBody>
            <a:bodyPr anchor="ctr"/>
            <a:lstStyle/>
            <a:p>
              <a:pPr algn="ctr" eaLnBrk="1" hangingPunct="1"/>
              <a:endParaRPr lang="ko-KR" altLang="en-US" dirty="0">
                <a:solidFill>
                  <a:srgbClr val="FFFFFF"/>
                </a:solidFill>
                <a:latin typeface="Arial" pitchFamily="34" charset="0"/>
                <a:ea typeface="Malgun Gothic" pitchFamily="34" charset="-127"/>
                <a:sym typeface="Arial" pitchFamily="34" charset="0"/>
              </a:endParaRPr>
            </a:p>
          </p:txBody>
        </p:sp>
      </p:grpSp>
      <p:pic>
        <p:nvPicPr>
          <p:cNvPr id="33" name="图形 32" descr="靶心 纯色填充">
            <a:extLst>
              <a:ext uri="{FF2B5EF4-FFF2-40B4-BE49-F238E27FC236}">
                <a16:creationId xmlns:a16="http://schemas.microsoft.com/office/drawing/2014/main" id="{1C8A0DEE-E41C-4B41-B8CA-085393C2D7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4502" y="2490342"/>
            <a:ext cx="836004" cy="836004"/>
          </a:xfrm>
          <a:prstGeom prst="rect">
            <a:avLst/>
          </a:prstGeom>
        </p:spPr>
      </p:pic>
      <p:sp>
        <p:nvSpPr>
          <p:cNvPr id="34" name="文本框 33">
            <a:extLst>
              <a:ext uri="{FF2B5EF4-FFF2-40B4-BE49-F238E27FC236}">
                <a16:creationId xmlns:a16="http://schemas.microsoft.com/office/drawing/2014/main" id="{A0B5D54F-95E1-675C-0602-9EBAA8992C4C}"/>
              </a:ext>
            </a:extLst>
          </p:cNvPr>
          <p:cNvSpPr txBox="1"/>
          <p:nvPr/>
        </p:nvSpPr>
        <p:spPr>
          <a:xfrm>
            <a:off x="9607289" y="2720322"/>
            <a:ext cx="2302876" cy="307777"/>
          </a:xfrm>
          <a:prstGeom prst="rect">
            <a:avLst/>
          </a:prstGeom>
          <a:noFill/>
        </p:spPr>
        <p:txBody>
          <a:bodyPr wrap="square">
            <a:spAutoFit/>
          </a:bodyPr>
          <a:lstStyle/>
          <a:p>
            <a:pPr algn="ctr" eaLnBrk="1" hangingPunct="1">
              <a:spcBef>
                <a:spcPct val="20000"/>
              </a:spcBef>
            </a:pPr>
            <a:r>
              <a:rPr lang="zh-CN" altLang="en-US" sz="1400" b="1" dirty="0">
                <a:solidFill>
                  <a:srgbClr val="44546A"/>
                </a:solidFill>
                <a:latin typeface="Arial" pitchFamily="34" charset="0"/>
                <a:ea typeface="微软雅黑" pitchFamily="34" charset="-122"/>
                <a:sym typeface="Arial" pitchFamily="34" charset="0"/>
              </a:rPr>
              <a:t>未来的目标和规划</a:t>
            </a:r>
            <a:endParaRPr lang="en-US" altLang="zh-CN" sz="1400" b="1" dirty="0">
              <a:solidFill>
                <a:srgbClr val="44546A"/>
              </a:solidFill>
              <a:latin typeface="Arial" pitchFamily="34" charset="0"/>
              <a:ea typeface="微软雅黑" pitchFamily="34" charset="-122"/>
              <a:sym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52BE3-4C4D-D48E-2CDF-8471592988A0}"/>
            </a:ext>
          </a:extLst>
        </p:cNvPr>
        <p:cNvGrpSpPr/>
        <p:nvPr/>
      </p:nvGrpSpPr>
      <p:grpSpPr>
        <a:xfrm>
          <a:off x="0" y="0"/>
          <a:ext cx="0" cy="0"/>
          <a:chOff x="0" y="0"/>
          <a:chExt cx="0" cy="0"/>
        </a:xfrm>
      </p:grpSpPr>
      <p:pic>
        <p:nvPicPr>
          <p:cNvPr id="18434" name="图片 20">
            <a:extLst>
              <a:ext uri="{FF2B5EF4-FFF2-40B4-BE49-F238E27FC236}">
                <a16:creationId xmlns:a16="http://schemas.microsoft.com/office/drawing/2014/main" id="{71DA6519-C7B0-6172-DEBA-8EA0DE002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6">
            <a:extLst>
              <a:ext uri="{FF2B5EF4-FFF2-40B4-BE49-F238E27FC236}">
                <a16:creationId xmlns:a16="http://schemas.microsoft.com/office/drawing/2014/main" id="{A350A03D-6C2B-7B89-2237-8DFFF0074222}"/>
              </a:ext>
            </a:extLst>
          </p:cNvPr>
          <p:cNvSpPr>
            <a:spLocks noChangeArrowheads="1"/>
          </p:cNvSpPr>
          <p:nvPr/>
        </p:nvSpPr>
        <p:spPr bwMode="auto">
          <a:xfrm>
            <a:off x="0" y="4902200"/>
            <a:ext cx="12192000" cy="195580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18437" name="文本框 12">
            <a:extLst>
              <a:ext uri="{FF2B5EF4-FFF2-40B4-BE49-F238E27FC236}">
                <a16:creationId xmlns:a16="http://schemas.microsoft.com/office/drawing/2014/main" id="{0BB8D9C1-7AC1-A318-346D-F47498E2F183}"/>
              </a:ext>
            </a:extLst>
          </p:cNvPr>
          <p:cNvSpPr txBox="1">
            <a:spLocks noChangeArrowheads="1"/>
          </p:cNvSpPr>
          <p:nvPr/>
        </p:nvSpPr>
        <p:spPr bwMode="auto">
          <a:xfrm>
            <a:off x="3184050" y="3596392"/>
            <a:ext cx="90454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7200" b="1" dirty="0">
                <a:solidFill>
                  <a:schemeClr val="tx2"/>
                </a:solidFill>
                <a:latin typeface="微软雅黑" pitchFamily="34" charset="-122"/>
                <a:ea typeface="微软雅黑" pitchFamily="34" charset="-122"/>
                <a:hlinkClick r:id="rId4" action="ppaction://hlinkfile">
                  <a:extLst>
                    <a:ext uri="{A12FA001-AC4F-418D-AE19-62706E023703}">
                      <ahyp:hlinkClr xmlns:ahyp="http://schemas.microsoft.com/office/drawing/2018/hyperlinkcolor" val="tx"/>
                    </a:ext>
                  </a:extLst>
                </a:hlinkClick>
              </a:rPr>
              <a:t>原型演示</a:t>
            </a:r>
            <a:endParaRPr lang="zh-CN" altLang="en-US" sz="7200" b="1" dirty="0">
              <a:solidFill>
                <a:schemeClr val="tx2"/>
              </a:solidFill>
              <a:latin typeface="微软雅黑" pitchFamily="34" charset="-122"/>
              <a:ea typeface="微软雅黑" pitchFamily="34" charset="-122"/>
            </a:endParaRPr>
          </a:p>
        </p:txBody>
      </p:sp>
      <p:grpSp>
        <p:nvGrpSpPr>
          <p:cNvPr id="18438" name="组合 13">
            <a:extLst>
              <a:ext uri="{FF2B5EF4-FFF2-40B4-BE49-F238E27FC236}">
                <a16:creationId xmlns:a16="http://schemas.microsoft.com/office/drawing/2014/main" id="{C63FA837-4BB5-A4B1-6828-18DE06DF60F1}"/>
              </a:ext>
            </a:extLst>
          </p:cNvPr>
          <p:cNvGrpSpPr>
            <a:grpSpLocks noChangeAspect="1"/>
          </p:cNvGrpSpPr>
          <p:nvPr/>
        </p:nvGrpSpPr>
        <p:grpSpPr bwMode="auto">
          <a:xfrm>
            <a:off x="6804025" y="3178175"/>
            <a:ext cx="5578475" cy="3481388"/>
            <a:chOff x="0" y="0"/>
            <a:chExt cx="5324473" cy="3322983"/>
          </a:xfrm>
        </p:grpSpPr>
        <p:pic>
          <p:nvPicPr>
            <p:cNvPr id="18441" name="图片 14">
              <a:extLst>
                <a:ext uri="{FF2B5EF4-FFF2-40B4-BE49-F238E27FC236}">
                  <a16:creationId xmlns:a16="http://schemas.microsoft.com/office/drawing/2014/main" id="{323E502D-3BE2-509E-B157-936CB28B6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图片 15">
              <a:extLst>
                <a:ext uri="{FF2B5EF4-FFF2-40B4-BE49-F238E27FC236}">
                  <a16:creationId xmlns:a16="http://schemas.microsoft.com/office/drawing/2014/main" id="{AD1E88F4-C204-6BC4-1681-3B7B03E16B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67193107"/>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6"/>
          <p:cNvSpPr>
            <a:spLocks noChangeArrowheads="1"/>
          </p:cNvSpPr>
          <p:nvPr/>
        </p:nvSpPr>
        <p:spPr bwMode="auto">
          <a:xfrm>
            <a:off x="0" y="4902200"/>
            <a:ext cx="12192000" cy="195580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4100" name="文本框 8"/>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4400" b="1" dirty="0">
                <a:solidFill>
                  <a:schemeClr val="tx2"/>
                </a:solidFill>
                <a:latin typeface="微软雅黑" pitchFamily="34" charset="-122"/>
                <a:ea typeface="微软雅黑" pitchFamily="34" charset="-122"/>
              </a:rPr>
              <a:t>1</a:t>
            </a:r>
            <a:endParaRPr lang="zh-CN" altLang="en-US" sz="34400" b="1" dirty="0">
              <a:solidFill>
                <a:schemeClr val="tx2"/>
              </a:solidFill>
              <a:latin typeface="微软雅黑" pitchFamily="34" charset="-122"/>
              <a:ea typeface="微软雅黑" pitchFamily="34" charset="-122"/>
            </a:endParaRPr>
          </a:p>
        </p:txBody>
      </p:sp>
      <p:sp>
        <p:nvSpPr>
          <p:cNvPr id="4101" name="文本框 12"/>
          <p:cNvSpPr txBox="1">
            <a:spLocks noChangeArrowheads="1"/>
          </p:cNvSpPr>
          <p:nvPr/>
        </p:nvSpPr>
        <p:spPr bwMode="auto">
          <a:xfrm>
            <a:off x="2762250" y="3632200"/>
            <a:ext cx="40484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7200" b="1">
                <a:solidFill>
                  <a:schemeClr val="tx2"/>
                </a:solidFill>
                <a:latin typeface="微软雅黑" pitchFamily="34" charset="-122"/>
                <a:ea typeface="微软雅黑" pitchFamily="34" charset="-122"/>
              </a:rPr>
              <a:t>洞察需求</a:t>
            </a:r>
            <a:endParaRPr lang="zh-CN" altLang="en-US" sz="7200" b="1" dirty="0">
              <a:solidFill>
                <a:schemeClr val="tx2"/>
              </a:solidFill>
              <a:latin typeface="微软雅黑" pitchFamily="34" charset="-122"/>
              <a:ea typeface="微软雅黑" pitchFamily="34" charset="-122"/>
            </a:endParaRPr>
          </a:p>
        </p:txBody>
      </p:sp>
      <p:grpSp>
        <p:nvGrpSpPr>
          <p:cNvPr id="4102" name="组合 13"/>
          <p:cNvGrpSpPr>
            <a:grpSpLocks noChangeAspect="1"/>
          </p:cNvGrpSpPr>
          <p:nvPr/>
        </p:nvGrpSpPr>
        <p:grpSpPr bwMode="auto">
          <a:xfrm>
            <a:off x="6804025" y="3178175"/>
            <a:ext cx="5578475" cy="3481388"/>
            <a:chOff x="0" y="0"/>
            <a:chExt cx="5324473" cy="3322983"/>
          </a:xfrm>
        </p:grpSpPr>
        <p:pic>
          <p:nvPicPr>
            <p:cNvPr id="4105" name="图片 14"/>
            <p:cNvPicPr>
              <a:picLocks noChangeAspect="1" noChangeArrowheads="1"/>
            </p:cNvPicPr>
            <p:nvPr/>
          </p:nvPicPr>
          <p:blipFill>
            <a:blip r:embed="rId4">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图片 15"/>
            <p:cNvPicPr>
              <a:picLocks noChangeAspect="1" noChangeArrowheads="1"/>
            </p:cNvPicPr>
            <p:nvPr/>
          </p:nvPicPr>
          <p:blipFill>
            <a:blip r:embed="rId4">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3" name="矩形 16"/>
          <p:cNvSpPr>
            <a:spLocks noChangeArrowheads="1"/>
          </p:cNvSpPr>
          <p:nvPr/>
        </p:nvSpPr>
        <p:spPr bwMode="auto">
          <a:xfrm>
            <a:off x="2886075" y="5011738"/>
            <a:ext cx="3318782"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216025" eaLnBrk="1" hangingPunct="1">
              <a:lnSpc>
                <a:spcPct val="120000"/>
              </a:lnSpc>
              <a:spcBef>
                <a:spcPct val="20000"/>
              </a:spcBef>
            </a:pPr>
            <a:r>
              <a:rPr lang="zh-CN" altLang="en-US" sz="2000" dirty="0">
                <a:solidFill>
                  <a:schemeClr val="bg1"/>
                </a:solidFill>
                <a:latin typeface="微软雅黑" pitchFamily="34" charset="-122"/>
                <a:ea typeface="微软雅黑" pitchFamily="34" charset="-122"/>
                <a:sym typeface="Arial" pitchFamily="34" charset="0"/>
              </a:rPr>
              <a:t>试窥企业项目管理新格局</a:t>
            </a:r>
          </a:p>
        </p:txBody>
      </p:sp>
      <p:sp>
        <p:nvSpPr>
          <p:cNvPr id="4104" name="文本框 19"/>
          <p:cNvSpPr>
            <a:spLocks/>
          </p:cNvSpPr>
          <p:nvPr/>
        </p:nvSpPr>
        <p:spPr bwMode="auto">
          <a:xfrm>
            <a:off x="490538" y="4902200"/>
            <a:ext cx="2063750" cy="915988"/>
          </a:xfrm>
          <a:custGeom>
            <a:avLst/>
            <a:gdLst>
              <a:gd name="T0" fmla="*/ 688781 w 2064307"/>
              <a:gd name="T1" fmla="*/ 0 h 916126"/>
              <a:gd name="T2" fmla="*/ 1377563 w 2064307"/>
              <a:gd name="T3" fmla="*/ 0 h 916126"/>
              <a:gd name="T4" fmla="*/ 1377563 w 2064307"/>
              <a:gd name="T5" fmla="*/ 367274 h 916126"/>
              <a:gd name="T6" fmla="*/ 2062079 w 2064307"/>
              <a:gd name="T7" fmla="*/ 367274 h 916126"/>
              <a:gd name="T8" fmla="*/ 2062079 w 2064307"/>
              <a:gd name="T9" fmla="*/ 915574 h 916126"/>
              <a:gd name="T10" fmla="*/ 0 w 2064307"/>
              <a:gd name="T11" fmla="*/ 915574 h 916126"/>
              <a:gd name="T12" fmla="*/ 0 w 2064307"/>
              <a:gd name="T13" fmla="*/ 367274 h 916126"/>
              <a:gd name="T14" fmla="*/ 688781 w 2064307"/>
              <a:gd name="T15" fmla="*/ 367274 h 916126"/>
              <a:gd name="T16" fmla="*/ 688781 w 2064307"/>
              <a:gd name="T17" fmla="*/ 0 h 916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64307" h="916126">
                <a:moveTo>
                  <a:pt x="689525" y="0"/>
                </a:moveTo>
                <a:lnTo>
                  <a:pt x="1379051" y="0"/>
                </a:lnTo>
                <a:lnTo>
                  <a:pt x="1379051" y="367494"/>
                </a:lnTo>
                <a:lnTo>
                  <a:pt x="2064307" y="367494"/>
                </a:lnTo>
                <a:lnTo>
                  <a:pt x="2064307" y="916126"/>
                </a:lnTo>
                <a:lnTo>
                  <a:pt x="0" y="916126"/>
                </a:lnTo>
                <a:lnTo>
                  <a:pt x="0" y="367494"/>
                </a:lnTo>
                <a:lnTo>
                  <a:pt x="689525" y="367494"/>
                </a:lnTo>
                <a:lnTo>
                  <a:pt x="68952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256977" y="2670717"/>
            <a:ext cx="4635548" cy="1107996"/>
          </a:xfrm>
          <a:prstGeom prst="rect">
            <a:avLst/>
          </a:prstGeom>
          <a:noFill/>
        </p:spPr>
        <p:txBody>
          <a:bodyPr wrap="square" rtlCol="0">
            <a:spAutoFit/>
          </a:bodyPr>
          <a:lstStyle/>
          <a:p>
            <a:pPr eaLnBrk="1" hangingPunct="1"/>
            <a:r>
              <a:rPr lang="zh-CN" altLang="en-US" sz="6600" b="1" dirty="0">
                <a:solidFill>
                  <a:schemeClr val="tx2"/>
                </a:solidFill>
                <a:latin typeface="微软雅黑" pitchFamily="34" charset="-122"/>
                <a:ea typeface="微软雅黑" pitchFamily="34" charset="-122"/>
              </a:rPr>
              <a:t>感谢垂听！</a:t>
            </a:r>
          </a:p>
        </p:txBody>
      </p:sp>
      <p:pic>
        <p:nvPicPr>
          <p:cNvPr id="112" name="图片 12"/>
          <p:cNvPicPr>
            <a:picLocks noChangeAspect="1" noChangeArrowheads="1"/>
          </p:cNvPicPr>
          <p:nvPr/>
        </p:nvPicPr>
        <p:blipFill>
          <a:blip r:embed="rId3">
            <a:extLst>
              <a:ext uri="{28A0092B-C50C-407E-A947-70E740481C1C}">
                <a14:useLocalDpi xmlns:a14="http://schemas.microsoft.com/office/drawing/2010/main" val="0"/>
              </a:ext>
            </a:extLst>
          </a:blip>
          <a:srcRect t="50633" r="2628"/>
          <a:stretch>
            <a:fillRect/>
          </a:stretch>
        </p:blipFill>
        <p:spPr bwMode="auto">
          <a:xfrm rot="10800000">
            <a:off x="0" y="4697640"/>
            <a:ext cx="6591148" cy="2151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组合 78"/>
          <p:cNvGrpSpPr/>
          <p:nvPr/>
        </p:nvGrpSpPr>
        <p:grpSpPr>
          <a:xfrm rot="5400000">
            <a:off x="7790194" y="2588616"/>
            <a:ext cx="1492331" cy="1683792"/>
            <a:chOff x="1784572" y="1862891"/>
            <a:chExt cx="2006156" cy="2263538"/>
          </a:xfrm>
        </p:grpSpPr>
        <p:sp>
          <p:nvSpPr>
            <p:cNvPr id="80" name="Freeform 5"/>
            <p:cNvSpPr>
              <a:spLocks/>
            </p:cNvSpPr>
            <p:nvPr/>
          </p:nvSpPr>
          <p:spPr bwMode="auto">
            <a:xfrm rot="5400000">
              <a:off x="1655881" y="199158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sp>
          <p:nvSpPr>
            <p:cNvPr id="82" name="Freeform 5"/>
            <p:cNvSpPr>
              <a:spLocks/>
            </p:cNvSpPr>
            <p:nvPr/>
          </p:nvSpPr>
          <p:spPr bwMode="auto">
            <a:xfrm rot="5400000">
              <a:off x="1870075" y="2181420"/>
              <a:ext cx="1835150" cy="16264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grpSp>
      <p:grpSp>
        <p:nvGrpSpPr>
          <p:cNvPr id="83" name="组合 82"/>
          <p:cNvGrpSpPr/>
          <p:nvPr/>
        </p:nvGrpSpPr>
        <p:grpSpPr>
          <a:xfrm rot="5400000">
            <a:off x="9217686" y="1771841"/>
            <a:ext cx="1492331" cy="1683792"/>
            <a:chOff x="1784572" y="1862891"/>
            <a:chExt cx="2006156" cy="2263538"/>
          </a:xfrm>
        </p:grpSpPr>
        <p:sp>
          <p:nvSpPr>
            <p:cNvPr id="84" name="Freeform 5"/>
            <p:cNvSpPr>
              <a:spLocks/>
            </p:cNvSpPr>
            <p:nvPr/>
          </p:nvSpPr>
          <p:spPr bwMode="auto">
            <a:xfrm rot="5400000">
              <a:off x="1655881" y="199158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sp>
          <p:nvSpPr>
            <p:cNvPr id="85" name="Freeform 5"/>
            <p:cNvSpPr>
              <a:spLocks/>
            </p:cNvSpPr>
            <p:nvPr/>
          </p:nvSpPr>
          <p:spPr bwMode="auto">
            <a:xfrm rot="5400000">
              <a:off x="1870075" y="2181420"/>
              <a:ext cx="1835150" cy="16264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grpSp>
      <p:grpSp>
        <p:nvGrpSpPr>
          <p:cNvPr id="86" name="组合 85"/>
          <p:cNvGrpSpPr/>
          <p:nvPr/>
        </p:nvGrpSpPr>
        <p:grpSpPr>
          <a:xfrm rot="5400000">
            <a:off x="9217686" y="3405389"/>
            <a:ext cx="1492331" cy="1683792"/>
            <a:chOff x="1784572" y="1862891"/>
            <a:chExt cx="2006156" cy="2263538"/>
          </a:xfrm>
        </p:grpSpPr>
        <p:sp>
          <p:nvSpPr>
            <p:cNvPr id="87" name="Freeform 5"/>
            <p:cNvSpPr>
              <a:spLocks/>
            </p:cNvSpPr>
            <p:nvPr/>
          </p:nvSpPr>
          <p:spPr bwMode="auto">
            <a:xfrm rot="5400000">
              <a:off x="1655881" y="1991582"/>
              <a:ext cx="2263538" cy="200615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sp>
          <p:nvSpPr>
            <p:cNvPr id="88" name="Freeform 5"/>
            <p:cNvSpPr>
              <a:spLocks/>
            </p:cNvSpPr>
            <p:nvPr/>
          </p:nvSpPr>
          <p:spPr bwMode="auto">
            <a:xfrm rot="5400000">
              <a:off x="1870075" y="2181420"/>
              <a:ext cx="1835150" cy="16264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grpSp>
      <p:sp>
        <p:nvSpPr>
          <p:cNvPr id="89" name="Freeform 5"/>
          <p:cNvSpPr>
            <a:spLocks/>
          </p:cNvSpPr>
          <p:nvPr/>
        </p:nvSpPr>
        <p:spPr bwMode="auto">
          <a:xfrm rot="10800000">
            <a:off x="8209553" y="1653131"/>
            <a:ext cx="1004180" cy="88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sp>
        <p:nvSpPr>
          <p:cNvPr id="110" name="Freeform 5"/>
          <p:cNvSpPr>
            <a:spLocks/>
          </p:cNvSpPr>
          <p:nvPr/>
        </p:nvSpPr>
        <p:spPr bwMode="auto">
          <a:xfrm rot="10800000">
            <a:off x="8209553" y="4317893"/>
            <a:ext cx="1004180" cy="88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cxnSp>
        <p:nvCxnSpPr>
          <p:cNvPr id="111" name="直接连接符 110"/>
          <p:cNvCxnSpPr/>
          <p:nvPr/>
        </p:nvCxnSpPr>
        <p:spPr>
          <a:xfrm flipV="1">
            <a:off x="7504215" y="5208889"/>
            <a:ext cx="952115" cy="1649111"/>
          </a:xfrm>
          <a:prstGeom prst="line">
            <a:avLst/>
          </a:prstGeom>
          <a:ln w="9525">
            <a:solidFill>
              <a:srgbClr val="1C4885"/>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7492252" y="0"/>
            <a:ext cx="964078" cy="1669833"/>
          </a:xfrm>
          <a:prstGeom prst="line">
            <a:avLst/>
          </a:prstGeom>
          <a:ln w="9525">
            <a:solidFill>
              <a:srgbClr val="1C4885"/>
            </a:solidFill>
          </a:ln>
        </p:spPr>
        <p:style>
          <a:lnRef idx="1">
            <a:schemeClr val="accent1"/>
          </a:lnRef>
          <a:fillRef idx="0">
            <a:schemeClr val="accent1"/>
          </a:fillRef>
          <a:effectRef idx="0">
            <a:schemeClr val="accent1"/>
          </a:effectRef>
          <a:fontRef idx="minor">
            <a:schemeClr val="tx1"/>
          </a:fontRef>
        </p:style>
      </p:cxnSp>
      <p:grpSp>
        <p:nvGrpSpPr>
          <p:cNvPr id="114" name="组合 113"/>
          <p:cNvGrpSpPr/>
          <p:nvPr/>
        </p:nvGrpSpPr>
        <p:grpSpPr>
          <a:xfrm>
            <a:off x="8557203" y="1961485"/>
            <a:ext cx="321270" cy="273291"/>
            <a:chOff x="6339462" y="3747511"/>
            <a:chExt cx="907547" cy="772010"/>
          </a:xfrm>
          <a:solidFill>
            <a:srgbClr val="1C4885"/>
          </a:solidFill>
        </p:grpSpPr>
        <p:sp>
          <p:nvSpPr>
            <p:cNvPr id="115" name="Rectangle 130"/>
            <p:cNvSpPr>
              <a:spLocks noChangeArrowheads="1"/>
            </p:cNvSpPr>
            <p:nvPr/>
          </p:nvSpPr>
          <p:spPr bwMode="auto">
            <a:xfrm>
              <a:off x="6339462" y="4489161"/>
              <a:ext cx="8815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6" name="Freeform 131"/>
            <p:cNvSpPr>
              <a:spLocks/>
            </p:cNvSpPr>
            <p:nvPr/>
          </p:nvSpPr>
          <p:spPr bwMode="auto">
            <a:xfrm>
              <a:off x="6398014" y="4350373"/>
              <a:ext cx="123608" cy="114934"/>
            </a:xfrm>
            <a:custGeom>
              <a:avLst/>
              <a:gdLst>
                <a:gd name="T0" fmla="*/ 43 w 48"/>
                <a:gd name="T1" fmla="*/ 45 h 45"/>
                <a:gd name="T2" fmla="*/ 48 w 48"/>
                <a:gd name="T3" fmla="*/ 39 h 45"/>
                <a:gd name="T4" fmla="*/ 48 w 48"/>
                <a:gd name="T5" fmla="*/ 0 h 45"/>
                <a:gd name="T6" fmla="*/ 0 w 48"/>
                <a:gd name="T7" fmla="*/ 8 h 45"/>
                <a:gd name="T8" fmla="*/ 0 w 48"/>
                <a:gd name="T9" fmla="*/ 39 h 45"/>
                <a:gd name="T10" fmla="*/ 6 w 48"/>
                <a:gd name="T11" fmla="*/ 45 h 45"/>
                <a:gd name="T12" fmla="*/ 43 w 48"/>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8" h="45">
                  <a:moveTo>
                    <a:pt x="43" y="45"/>
                  </a:moveTo>
                  <a:cubicBezTo>
                    <a:pt x="46" y="45"/>
                    <a:pt x="48" y="42"/>
                    <a:pt x="48" y="39"/>
                  </a:cubicBezTo>
                  <a:cubicBezTo>
                    <a:pt x="48" y="0"/>
                    <a:pt x="48" y="0"/>
                    <a:pt x="48" y="0"/>
                  </a:cubicBezTo>
                  <a:cubicBezTo>
                    <a:pt x="29" y="5"/>
                    <a:pt x="12" y="7"/>
                    <a:pt x="0" y="8"/>
                  </a:cubicBezTo>
                  <a:cubicBezTo>
                    <a:pt x="0" y="39"/>
                    <a:pt x="0" y="39"/>
                    <a:pt x="0" y="39"/>
                  </a:cubicBezTo>
                  <a:cubicBezTo>
                    <a:pt x="0" y="42"/>
                    <a:pt x="3" y="45"/>
                    <a:pt x="6" y="45"/>
                  </a:cubicBezTo>
                  <a:lnTo>
                    <a:pt x="43"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7" name="Freeform 132"/>
            <p:cNvSpPr>
              <a:spLocks/>
            </p:cNvSpPr>
            <p:nvPr/>
          </p:nvSpPr>
          <p:spPr bwMode="auto">
            <a:xfrm>
              <a:off x="6557403" y="4299411"/>
              <a:ext cx="122524" cy="165896"/>
            </a:xfrm>
            <a:custGeom>
              <a:avLst/>
              <a:gdLst>
                <a:gd name="T0" fmla="*/ 43 w 48"/>
                <a:gd name="T1" fmla="*/ 65 h 65"/>
                <a:gd name="T2" fmla="*/ 48 w 48"/>
                <a:gd name="T3" fmla="*/ 59 h 65"/>
                <a:gd name="T4" fmla="*/ 48 w 48"/>
                <a:gd name="T5" fmla="*/ 0 h 65"/>
                <a:gd name="T6" fmla="*/ 44 w 48"/>
                <a:gd name="T7" fmla="*/ 2 h 65"/>
                <a:gd name="T8" fmla="*/ 0 w 48"/>
                <a:gd name="T9" fmla="*/ 16 h 65"/>
                <a:gd name="T10" fmla="*/ 0 w 48"/>
                <a:gd name="T11" fmla="*/ 59 h 65"/>
                <a:gd name="T12" fmla="*/ 6 w 48"/>
                <a:gd name="T13" fmla="*/ 65 h 65"/>
                <a:gd name="T14" fmla="*/ 43 w 48"/>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65">
                  <a:moveTo>
                    <a:pt x="43" y="65"/>
                  </a:moveTo>
                  <a:cubicBezTo>
                    <a:pt x="46" y="65"/>
                    <a:pt x="48" y="62"/>
                    <a:pt x="48" y="59"/>
                  </a:cubicBezTo>
                  <a:cubicBezTo>
                    <a:pt x="48" y="0"/>
                    <a:pt x="48" y="0"/>
                    <a:pt x="48" y="0"/>
                  </a:cubicBezTo>
                  <a:cubicBezTo>
                    <a:pt x="47" y="1"/>
                    <a:pt x="46" y="1"/>
                    <a:pt x="44" y="2"/>
                  </a:cubicBezTo>
                  <a:cubicBezTo>
                    <a:pt x="29" y="8"/>
                    <a:pt x="14" y="13"/>
                    <a:pt x="0" y="16"/>
                  </a:cubicBezTo>
                  <a:cubicBezTo>
                    <a:pt x="0" y="59"/>
                    <a:pt x="0" y="59"/>
                    <a:pt x="0" y="59"/>
                  </a:cubicBezTo>
                  <a:cubicBezTo>
                    <a:pt x="0" y="62"/>
                    <a:pt x="3" y="65"/>
                    <a:pt x="6" y="65"/>
                  </a:cubicBezTo>
                  <a:lnTo>
                    <a:pt x="43"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8" name="Freeform 133"/>
            <p:cNvSpPr>
              <a:spLocks/>
            </p:cNvSpPr>
            <p:nvPr/>
          </p:nvSpPr>
          <p:spPr bwMode="auto">
            <a:xfrm>
              <a:off x="6715709" y="4219174"/>
              <a:ext cx="123608" cy="246133"/>
            </a:xfrm>
            <a:custGeom>
              <a:avLst/>
              <a:gdLst>
                <a:gd name="T0" fmla="*/ 43 w 48"/>
                <a:gd name="T1" fmla="*/ 96 h 96"/>
                <a:gd name="T2" fmla="*/ 48 w 48"/>
                <a:gd name="T3" fmla="*/ 90 h 96"/>
                <a:gd name="T4" fmla="*/ 48 w 48"/>
                <a:gd name="T5" fmla="*/ 0 h 96"/>
                <a:gd name="T6" fmla="*/ 0 w 48"/>
                <a:gd name="T7" fmla="*/ 25 h 96"/>
                <a:gd name="T8" fmla="*/ 0 w 48"/>
                <a:gd name="T9" fmla="*/ 90 h 96"/>
                <a:gd name="T10" fmla="*/ 6 w 48"/>
                <a:gd name="T11" fmla="*/ 96 h 96"/>
                <a:gd name="T12" fmla="*/ 43 w 48"/>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48" h="96">
                  <a:moveTo>
                    <a:pt x="43" y="96"/>
                  </a:moveTo>
                  <a:cubicBezTo>
                    <a:pt x="46" y="96"/>
                    <a:pt x="48" y="93"/>
                    <a:pt x="48" y="90"/>
                  </a:cubicBezTo>
                  <a:cubicBezTo>
                    <a:pt x="48" y="0"/>
                    <a:pt x="48" y="0"/>
                    <a:pt x="48" y="0"/>
                  </a:cubicBezTo>
                  <a:cubicBezTo>
                    <a:pt x="33" y="10"/>
                    <a:pt x="17" y="18"/>
                    <a:pt x="0" y="25"/>
                  </a:cubicBezTo>
                  <a:cubicBezTo>
                    <a:pt x="0" y="90"/>
                    <a:pt x="0" y="90"/>
                    <a:pt x="0" y="90"/>
                  </a:cubicBezTo>
                  <a:cubicBezTo>
                    <a:pt x="0" y="93"/>
                    <a:pt x="3" y="96"/>
                    <a:pt x="6" y="96"/>
                  </a:cubicBezTo>
                  <a:lnTo>
                    <a:pt x="4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9" name="Freeform 134"/>
            <p:cNvSpPr>
              <a:spLocks/>
            </p:cNvSpPr>
            <p:nvPr/>
          </p:nvSpPr>
          <p:spPr bwMode="auto">
            <a:xfrm>
              <a:off x="6875099" y="4100987"/>
              <a:ext cx="123608" cy="364319"/>
            </a:xfrm>
            <a:custGeom>
              <a:avLst/>
              <a:gdLst>
                <a:gd name="T0" fmla="*/ 43 w 48"/>
                <a:gd name="T1" fmla="*/ 142 h 142"/>
                <a:gd name="T2" fmla="*/ 48 w 48"/>
                <a:gd name="T3" fmla="*/ 136 h 142"/>
                <a:gd name="T4" fmla="*/ 48 w 48"/>
                <a:gd name="T5" fmla="*/ 0 h 142"/>
                <a:gd name="T6" fmla="*/ 32 w 48"/>
                <a:gd name="T7" fmla="*/ 14 h 142"/>
                <a:gd name="T8" fmla="*/ 0 w 48"/>
                <a:gd name="T9" fmla="*/ 37 h 142"/>
                <a:gd name="T10" fmla="*/ 0 w 48"/>
                <a:gd name="T11" fmla="*/ 136 h 142"/>
                <a:gd name="T12" fmla="*/ 6 w 48"/>
                <a:gd name="T13" fmla="*/ 142 h 142"/>
                <a:gd name="T14" fmla="*/ 43 w 48"/>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42">
                  <a:moveTo>
                    <a:pt x="43" y="142"/>
                  </a:moveTo>
                  <a:cubicBezTo>
                    <a:pt x="46" y="142"/>
                    <a:pt x="48" y="139"/>
                    <a:pt x="48" y="136"/>
                  </a:cubicBezTo>
                  <a:cubicBezTo>
                    <a:pt x="48" y="0"/>
                    <a:pt x="48" y="0"/>
                    <a:pt x="48" y="0"/>
                  </a:cubicBezTo>
                  <a:cubicBezTo>
                    <a:pt x="43" y="5"/>
                    <a:pt x="37" y="10"/>
                    <a:pt x="32" y="14"/>
                  </a:cubicBezTo>
                  <a:cubicBezTo>
                    <a:pt x="21" y="23"/>
                    <a:pt x="11" y="30"/>
                    <a:pt x="0" y="37"/>
                  </a:cubicBezTo>
                  <a:cubicBezTo>
                    <a:pt x="0" y="136"/>
                    <a:pt x="0" y="136"/>
                    <a:pt x="0" y="136"/>
                  </a:cubicBezTo>
                  <a:cubicBezTo>
                    <a:pt x="0" y="139"/>
                    <a:pt x="3" y="142"/>
                    <a:pt x="6" y="142"/>
                  </a:cubicBezTo>
                  <a:lnTo>
                    <a:pt x="4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0" name="Freeform 135"/>
            <p:cNvSpPr>
              <a:spLocks/>
            </p:cNvSpPr>
            <p:nvPr/>
          </p:nvSpPr>
          <p:spPr bwMode="auto">
            <a:xfrm>
              <a:off x="7034488" y="3927502"/>
              <a:ext cx="122524" cy="537805"/>
            </a:xfrm>
            <a:custGeom>
              <a:avLst/>
              <a:gdLst>
                <a:gd name="T0" fmla="*/ 43 w 48"/>
                <a:gd name="T1" fmla="*/ 210 h 210"/>
                <a:gd name="T2" fmla="*/ 48 w 48"/>
                <a:gd name="T3" fmla="*/ 204 h 210"/>
                <a:gd name="T4" fmla="*/ 48 w 48"/>
                <a:gd name="T5" fmla="*/ 0 h 210"/>
                <a:gd name="T6" fmla="*/ 0 w 48"/>
                <a:gd name="T7" fmla="*/ 56 h 210"/>
                <a:gd name="T8" fmla="*/ 0 w 48"/>
                <a:gd name="T9" fmla="*/ 204 h 210"/>
                <a:gd name="T10" fmla="*/ 6 w 48"/>
                <a:gd name="T11" fmla="*/ 210 h 210"/>
                <a:gd name="T12" fmla="*/ 43 w 48"/>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48" h="210">
                  <a:moveTo>
                    <a:pt x="43" y="210"/>
                  </a:moveTo>
                  <a:cubicBezTo>
                    <a:pt x="46" y="210"/>
                    <a:pt x="48" y="207"/>
                    <a:pt x="48" y="204"/>
                  </a:cubicBezTo>
                  <a:cubicBezTo>
                    <a:pt x="48" y="0"/>
                    <a:pt x="48" y="0"/>
                    <a:pt x="48" y="0"/>
                  </a:cubicBezTo>
                  <a:cubicBezTo>
                    <a:pt x="33" y="20"/>
                    <a:pt x="17" y="39"/>
                    <a:pt x="0" y="56"/>
                  </a:cubicBezTo>
                  <a:cubicBezTo>
                    <a:pt x="0" y="204"/>
                    <a:pt x="0" y="204"/>
                    <a:pt x="0" y="204"/>
                  </a:cubicBezTo>
                  <a:cubicBezTo>
                    <a:pt x="0" y="207"/>
                    <a:pt x="3" y="210"/>
                    <a:pt x="6" y="210"/>
                  </a:cubicBezTo>
                  <a:lnTo>
                    <a:pt x="43"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1" name="Freeform 136"/>
            <p:cNvSpPr>
              <a:spLocks/>
            </p:cNvSpPr>
            <p:nvPr/>
          </p:nvSpPr>
          <p:spPr bwMode="auto">
            <a:xfrm>
              <a:off x="6343800" y="3747511"/>
              <a:ext cx="903209" cy="587682"/>
            </a:xfrm>
            <a:custGeom>
              <a:avLst/>
              <a:gdLst>
                <a:gd name="T0" fmla="*/ 350 w 352"/>
                <a:gd name="T1" fmla="*/ 58 h 229"/>
                <a:gd name="T2" fmla="*/ 335 w 352"/>
                <a:gd name="T3" fmla="*/ 8 h 229"/>
                <a:gd name="T4" fmla="*/ 322 w 352"/>
                <a:gd name="T5" fmla="*/ 2 h 229"/>
                <a:gd name="T6" fmla="*/ 273 w 352"/>
                <a:gd name="T7" fmla="*/ 17 h 229"/>
                <a:gd name="T8" fmla="*/ 266 w 352"/>
                <a:gd name="T9" fmla="*/ 30 h 229"/>
                <a:gd name="T10" fmla="*/ 279 w 352"/>
                <a:gd name="T11" fmla="*/ 36 h 229"/>
                <a:gd name="T12" fmla="*/ 304 w 352"/>
                <a:gd name="T13" fmla="*/ 29 h 229"/>
                <a:gd name="T14" fmla="*/ 219 w 352"/>
                <a:gd name="T15" fmla="*/ 121 h 229"/>
                <a:gd name="T16" fmla="*/ 71 w 352"/>
                <a:gd name="T17" fmla="*/ 194 h 229"/>
                <a:gd name="T18" fmla="*/ 0 w 352"/>
                <a:gd name="T19" fmla="*/ 205 h 229"/>
                <a:gd name="T20" fmla="*/ 0 w 352"/>
                <a:gd name="T21" fmla="*/ 205 h 229"/>
                <a:gd name="T22" fmla="*/ 0 w 352"/>
                <a:gd name="T23" fmla="*/ 229 h 229"/>
                <a:gd name="T24" fmla="*/ 0 w 352"/>
                <a:gd name="T25" fmla="*/ 229 h 229"/>
                <a:gd name="T26" fmla="*/ 125 w 352"/>
                <a:gd name="T27" fmla="*/ 202 h 229"/>
                <a:gd name="T28" fmla="*/ 234 w 352"/>
                <a:gd name="T29" fmla="*/ 139 h 229"/>
                <a:gd name="T30" fmla="*/ 324 w 352"/>
                <a:gd name="T31" fmla="*/ 41 h 229"/>
                <a:gd name="T32" fmla="*/ 331 w 352"/>
                <a:gd name="T33" fmla="*/ 64 h 229"/>
                <a:gd name="T34" fmla="*/ 344 w 352"/>
                <a:gd name="T35" fmla="*/ 70 h 229"/>
                <a:gd name="T36" fmla="*/ 350 w 352"/>
                <a:gd name="T37" fmla="*/ 5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2" h="229">
                  <a:moveTo>
                    <a:pt x="350" y="58"/>
                  </a:moveTo>
                  <a:cubicBezTo>
                    <a:pt x="335" y="8"/>
                    <a:pt x="335" y="8"/>
                    <a:pt x="335" y="8"/>
                  </a:cubicBezTo>
                  <a:cubicBezTo>
                    <a:pt x="333" y="3"/>
                    <a:pt x="327" y="0"/>
                    <a:pt x="322" y="2"/>
                  </a:cubicBezTo>
                  <a:cubicBezTo>
                    <a:pt x="273" y="17"/>
                    <a:pt x="273" y="17"/>
                    <a:pt x="273" y="17"/>
                  </a:cubicBezTo>
                  <a:cubicBezTo>
                    <a:pt x="268" y="19"/>
                    <a:pt x="265" y="25"/>
                    <a:pt x="266" y="30"/>
                  </a:cubicBezTo>
                  <a:cubicBezTo>
                    <a:pt x="268" y="35"/>
                    <a:pt x="274" y="38"/>
                    <a:pt x="279" y="36"/>
                  </a:cubicBezTo>
                  <a:cubicBezTo>
                    <a:pt x="304" y="29"/>
                    <a:pt x="304" y="29"/>
                    <a:pt x="304" y="29"/>
                  </a:cubicBezTo>
                  <a:cubicBezTo>
                    <a:pt x="278" y="67"/>
                    <a:pt x="249" y="97"/>
                    <a:pt x="219" y="121"/>
                  </a:cubicBezTo>
                  <a:cubicBezTo>
                    <a:pt x="166" y="163"/>
                    <a:pt x="112" y="184"/>
                    <a:pt x="71" y="194"/>
                  </a:cubicBezTo>
                  <a:cubicBezTo>
                    <a:pt x="29" y="205"/>
                    <a:pt x="1" y="205"/>
                    <a:pt x="0" y="205"/>
                  </a:cubicBezTo>
                  <a:cubicBezTo>
                    <a:pt x="0" y="205"/>
                    <a:pt x="0" y="205"/>
                    <a:pt x="0" y="205"/>
                  </a:cubicBezTo>
                  <a:cubicBezTo>
                    <a:pt x="0" y="229"/>
                    <a:pt x="0" y="229"/>
                    <a:pt x="0" y="229"/>
                  </a:cubicBezTo>
                  <a:cubicBezTo>
                    <a:pt x="0" y="229"/>
                    <a:pt x="0" y="229"/>
                    <a:pt x="0" y="229"/>
                  </a:cubicBezTo>
                  <a:cubicBezTo>
                    <a:pt x="3" y="229"/>
                    <a:pt x="56" y="229"/>
                    <a:pt x="125" y="202"/>
                  </a:cubicBezTo>
                  <a:cubicBezTo>
                    <a:pt x="159" y="189"/>
                    <a:pt x="197" y="169"/>
                    <a:pt x="234" y="139"/>
                  </a:cubicBezTo>
                  <a:cubicBezTo>
                    <a:pt x="265" y="114"/>
                    <a:pt x="296" y="82"/>
                    <a:pt x="324" y="41"/>
                  </a:cubicBezTo>
                  <a:cubicBezTo>
                    <a:pt x="331" y="64"/>
                    <a:pt x="331" y="64"/>
                    <a:pt x="331" y="64"/>
                  </a:cubicBezTo>
                  <a:cubicBezTo>
                    <a:pt x="333" y="69"/>
                    <a:pt x="339" y="72"/>
                    <a:pt x="344" y="70"/>
                  </a:cubicBezTo>
                  <a:cubicBezTo>
                    <a:pt x="349" y="69"/>
                    <a:pt x="352" y="63"/>
                    <a:pt x="35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2" name="Freeform 137"/>
            <p:cNvSpPr>
              <a:spLocks/>
            </p:cNvSpPr>
            <p:nvPr/>
          </p:nvSpPr>
          <p:spPr bwMode="auto">
            <a:xfrm>
              <a:off x="6375243" y="3837506"/>
              <a:ext cx="217941" cy="353477"/>
            </a:xfrm>
            <a:custGeom>
              <a:avLst/>
              <a:gdLst>
                <a:gd name="T0" fmla="*/ 57 w 85"/>
                <a:gd name="T1" fmla="*/ 104 h 138"/>
                <a:gd name="T2" fmla="*/ 45 w 85"/>
                <a:gd name="T3" fmla="*/ 108 h 138"/>
                <a:gd name="T4" fmla="*/ 30 w 85"/>
                <a:gd name="T5" fmla="*/ 105 h 138"/>
                <a:gd name="T6" fmla="*/ 20 w 85"/>
                <a:gd name="T7" fmla="*/ 100 h 138"/>
                <a:gd name="T8" fmla="*/ 19 w 85"/>
                <a:gd name="T9" fmla="*/ 98 h 138"/>
                <a:gd name="T10" fmla="*/ 19 w 85"/>
                <a:gd name="T11" fmla="*/ 98 h 138"/>
                <a:gd name="T12" fmla="*/ 19 w 85"/>
                <a:gd name="T13" fmla="*/ 98 h 138"/>
                <a:gd name="T14" fmla="*/ 19 w 85"/>
                <a:gd name="T15" fmla="*/ 97 h 138"/>
                <a:gd name="T16" fmla="*/ 13 w 85"/>
                <a:gd name="T17" fmla="*/ 94 h 138"/>
                <a:gd name="T18" fmla="*/ 3 w 85"/>
                <a:gd name="T19" fmla="*/ 101 h 138"/>
                <a:gd name="T20" fmla="*/ 3 w 85"/>
                <a:gd name="T21" fmla="*/ 109 h 138"/>
                <a:gd name="T22" fmla="*/ 33 w 85"/>
                <a:gd name="T23" fmla="*/ 125 h 138"/>
                <a:gd name="T24" fmla="*/ 33 w 85"/>
                <a:gd name="T25" fmla="*/ 135 h 138"/>
                <a:gd name="T26" fmla="*/ 36 w 85"/>
                <a:gd name="T27" fmla="*/ 138 h 138"/>
                <a:gd name="T28" fmla="*/ 46 w 85"/>
                <a:gd name="T29" fmla="*/ 138 h 138"/>
                <a:gd name="T30" fmla="*/ 49 w 85"/>
                <a:gd name="T31" fmla="*/ 135 h 138"/>
                <a:gd name="T32" fmla="*/ 49 w 85"/>
                <a:gd name="T33" fmla="*/ 126 h 138"/>
                <a:gd name="T34" fmla="*/ 72 w 85"/>
                <a:gd name="T35" fmla="*/ 118 h 138"/>
                <a:gd name="T36" fmla="*/ 81 w 85"/>
                <a:gd name="T37" fmla="*/ 86 h 138"/>
                <a:gd name="T38" fmla="*/ 49 w 85"/>
                <a:gd name="T39" fmla="*/ 62 h 138"/>
                <a:gd name="T40" fmla="*/ 47 w 85"/>
                <a:gd name="T41" fmla="*/ 61 h 138"/>
                <a:gd name="T42" fmla="*/ 35 w 85"/>
                <a:gd name="T43" fmla="*/ 56 h 138"/>
                <a:gd name="T44" fmla="*/ 34 w 85"/>
                <a:gd name="T45" fmla="*/ 56 h 138"/>
                <a:gd name="T46" fmla="*/ 25 w 85"/>
                <a:gd name="T47" fmla="*/ 49 h 138"/>
                <a:gd name="T48" fmla="*/ 27 w 85"/>
                <a:gd name="T49" fmla="*/ 36 h 138"/>
                <a:gd name="T50" fmla="*/ 41 w 85"/>
                <a:gd name="T51" fmla="*/ 31 h 138"/>
                <a:gd name="T52" fmla="*/ 51 w 85"/>
                <a:gd name="T53" fmla="*/ 32 h 138"/>
                <a:gd name="T54" fmla="*/ 61 w 85"/>
                <a:gd name="T55" fmla="*/ 39 h 138"/>
                <a:gd name="T56" fmla="*/ 62 w 85"/>
                <a:gd name="T57" fmla="*/ 40 h 138"/>
                <a:gd name="T58" fmla="*/ 62 w 85"/>
                <a:gd name="T59" fmla="*/ 40 h 138"/>
                <a:gd name="T60" fmla="*/ 62 w 85"/>
                <a:gd name="T61" fmla="*/ 41 h 138"/>
                <a:gd name="T62" fmla="*/ 68 w 85"/>
                <a:gd name="T63" fmla="*/ 44 h 138"/>
                <a:gd name="T64" fmla="*/ 78 w 85"/>
                <a:gd name="T65" fmla="*/ 38 h 138"/>
                <a:gd name="T66" fmla="*/ 78 w 85"/>
                <a:gd name="T67" fmla="*/ 29 h 138"/>
                <a:gd name="T68" fmla="*/ 56 w 85"/>
                <a:gd name="T69" fmla="*/ 14 h 138"/>
                <a:gd name="T70" fmla="*/ 49 w 85"/>
                <a:gd name="T71" fmla="*/ 13 h 138"/>
                <a:gd name="T72" fmla="*/ 49 w 85"/>
                <a:gd name="T73" fmla="*/ 3 h 138"/>
                <a:gd name="T74" fmla="*/ 46 w 85"/>
                <a:gd name="T75" fmla="*/ 0 h 138"/>
                <a:gd name="T76" fmla="*/ 36 w 85"/>
                <a:gd name="T77" fmla="*/ 0 h 138"/>
                <a:gd name="T78" fmla="*/ 33 w 85"/>
                <a:gd name="T79" fmla="*/ 3 h 138"/>
                <a:gd name="T80" fmla="*/ 33 w 85"/>
                <a:gd name="T81" fmla="*/ 13 h 138"/>
                <a:gd name="T82" fmla="*/ 12 w 85"/>
                <a:gd name="T83" fmla="*/ 24 h 138"/>
                <a:gd name="T84" fmla="*/ 5 w 85"/>
                <a:gd name="T85" fmla="*/ 56 h 138"/>
                <a:gd name="T86" fmla="*/ 17 w 85"/>
                <a:gd name="T87" fmla="*/ 68 h 138"/>
                <a:gd name="T88" fmla="*/ 47 w 85"/>
                <a:gd name="T89" fmla="*/ 83 h 138"/>
                <a:gd name="T90" fmla="*/ 51 w 85"/>
                <a:gd name="T91" fmla="*/ 85 h 138"/>
                <a:gd name="T92" fmla="*/ 59 w 85"/>
                <a:gd name="T93" fmla="*/ 92 h 138"/>
                <a:gd name="T94" fmla="*/ 57 w 85"/>
                <a:gd name="T95"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138">
                  <a:moveTo>
                    <a:pt x="57" y="104"/>
                  </a:moveTo>
                  <a:cubicBezTo>
                    <a:pt x="54" y="107"/>
                    <a:pt x="50" y="108"/>
                    <a:pt x="45" y="108"/>
                  </a:cubicBezTo>
                  <a:cubicBezTo>
                    <a:pt x="40" y="108"/>
                    <a:pt x="35" y="107"/>
                    <a:pt x="30" y="105"/>
                  </a:cubicBezTo>
                  <a:cubicBezTo>
                    <a:pt x="27" y="104"/>
                    <a:pt x="23" y="102"/>
                    <a:pt x="20" y="100"/>
                  </a:cubicBezTo>
                  <a:cubicBezTo>
                    <a:pt x="20" y="99"/>
                    <a:pt x="20" y="99"/>
                    <a:pt x="19" y="98"/>
                  </a:cubicBezTo>
                  <a:cubicBezTo>
                    <a:pt x="19" y="98"/>
                    <a:pt x="19" y="98"/>
                    <a:pt x="19" y="98"/>
                  </a:cubicBezTo>
                  <a:cubicBezTo>
                    <a:pt x="19" y="98"/>
                    <a:pt x="19" y="98"/>
                    <a:pt x="19" y="98"/>
                  </a:cubicBezTo>
                  <a:cubicBezTo>
                    <a:pt x="19" y="97"/>
                    <a:pt x="19" y="97"/>
                    <a:pt x="19" y="97"/>
                  </a:cubicBezTo>
                  <a:cubicBezTo>
                    <a:pt x="17" y="95"/>
                    <a:pt x="15" y="94"/>
                    <a:pt x="13" y="94"/>
                  </a:cubicBezTo>
                  <a:cubicBezTo>
                    <a:pt x="9" y="94"/>
                    <a:pt x="5" y="97"/>
                    <a:pt x="3" y="101"/>
                  </a:cubicBezTo>
                  <a:cubicBezTo>
                    <a:pt x="1" y="104"/>
                    <a:pt x="1" y="107"/>
                    <a:pt x="3" y="109"/>
                  </a:cubicBezTo>
                  <a:cubicBezTo>
                    <a:pt x="8" y="118"/>
                    <a:pt x="21" y="123"/>
                    <a:pt x="33" y="125"/>
                  </a:cubicBezTo>
                  <a:cubicBezTo>
                    <a:pt x="33" y="135"/>
                    <a:pt x="33" y="135"/>
                    <a:pt x="33" y="135"/>
                  </a:cubicBezTo>
                  <a:cubicBezTo>
                    <a:pt x="33" y="137"/>
                    <a:pt x="35" y="138"/>
                    <a:pt x="36" y="138"/>
                  </a:cubicBezTo>
                  <a:cubicBezTo>
                    <a:pt x="46" y="138"/>
                    <a:pt x="46" y="138"/>
                    <a:pt x="46" y="138"/>
                  </a:cubicBezTo>
                  <a:cubicBezTo>
                    <a:pt x="47" y="138"/>
                    <a:pt x="49" y="137"/>
                    <a:pt x="49" y="135"/>
                  </a:cubicBezTo>
                  <a:cubicBezTo>
                    <a:pt x="49" y="126"/>
                    <a:pt x="49" y="126"/>
                    <a:pt x="49" y="126"/>
                  </a:cubicBezTo>
                  <a:cubicBezTo>
                    <a:pt x="59" y="125"/>
                    <a:pt x="67" y="122"/>
                    <a:pt x="72" y="118"/>
                  </a:cubicBezTo>
                  <a:cubicBezTo>
                    <a:pt x="81" y="109"/>
                    <a:pt x="85" y="97"/>
                    <a:pt x="81" y="86"/>
                  </a:cubicBezTo>
                  <a:cubicBezTo>
                    <a:pt x="77" y="74"/>
                    <a:pt x="61" y="67"/>
                    <a:pt x="49" y="62"/>
                  </a:cubicBezTo>
                  <a:cubicBezTo>
                    <a:pt x="47" y="61"/>
                    <a:pt x="47" y="61"/>
                    <a:pt x="47" y="61"/>
                  </a:cubicBezTo>
                  <a:cubicBezTo>
                    <a:pt x="43" y="59"/>
                    <a:pt x="37" y="57"/>
                    <a:pt x="35" y="56"/>
                  </a:cubicBezTo>
                  <a:cubicBezTo>
                    <a:pt x="34" y="56"/>
                    <a:pt x="34" y="56"/>
                    <a:pt x="34" y="56"/>
                  </a:cubicBezTo>
                  <a:cubicBezTo>
                    <a:pt x="30" y="54"/>
                    <a:pt x="27" y="52"/>
                    <a:pt x="25" y="49"/>
                  </a:cubicBezTo>
                  <a:cubicBezTo>
                    <a:pt x="23" y="45"/>
                    <a:pt x="23" y="39"/>
                    <a:pt x="27" y="36"/>
                  </a:cubicBezTo>
                  <a:cubicBezTo>
                    <a:pt x="32" y="32"/>
                    <a:pt x="37" y="31"/>
                    <a:pt x="41" y="31"/>
                  </a:cubicBezTo>
                  <a:cubicBezTo>
                    <a:pt x="44" y="31"/>
                    <a:pt x="48" y="31"/>
                    <a:pt x="51" y="32"/>
                  </a:cubicBezTo>
                  <a:cubicBezTo>
                    <a:pt x="54" y="33"/>
                    <a:pt x="58" y="36"/>
                    <a:pt x="61" y="39"/>
                  </a:cubicBezTo>
                  <a:cubicBezTo>
                    <a:pt x="61" y="39"/>
                    <a:pt x="61" y="39"/>
                    <a:pt x="62" y="40"/>
                  </a:cubicBezTo>
                  <a:cubicBezTo>
                    <a:pt x="62" y="40"/>
                    <a:pt x="62" y="40"/>
                    <a:pt x="62" y="40"/>
                  </a:cubicBezTo>
                  <a:cubicBezTo>
                    <a:pt x="62" y="41"/>
                    <a:pt x="62" y="41"/>
                    <a:pt x="62" y="41"/>
                  </a:cubicBezTo>
                  <a:cubicBezTo>
                    <a:pt x="64" y="43"/>
                    <a:pt x="66" y="44"/>
                    <a:pt x="68" y="44"/>
                  </a:cubicBezTo>
                  <a:cubicBezTo>
                    <a:pt x="72" y="44"/>
                    <a:pt x="76" y="41"/>
                    <a:pt x="78" y="38"/>
                  </a:cubicBezTo>
                  <a:cubicBezTo>
                    <a:pt x="80" y="35"/>
                    <a:pt x="80" y="32"/>
                    <a:pt x="78" y="29"/>
                  </a:cubicBezTo>
                  <a:cubicBezTo>
                    <a:pt x="74" y="22"/>
                    <a:pt x="64" y="17"/>
                    <a:pt x="56" y="14"/>
                  </a:cubicBezTo>
                  <a:cubicBezTo>
                    <a:pt x="54" y="14"/>
                    <a:pt x="51" y="13"/>
                    <a:pt x="49" y="13"/>
                  </a:cubicBezTo>
                  <a:cubicBezTo>
                    <a:pt x="49" y="3"/>
                    <a:pt x="49" y="3"/>
                    <a:pt x="49" y="3"/>
                  </a:cubicBezTo>
                  <a:cubicBezTo>
                    <a:pt x="49" y="1"/>
                    <a:pt x="47" y="0"/>
                    <a:pt x="46" y="0"/>
                  </a:cubicBezTo>
                  <a:cubicBezTo>
                    <a:pt x="36" y="0"/>
                    <a:pt x="36" y="0"/>
                    <a:pt x="36" y="0"/>
                  </a:cubicBezTo>
                  <a:cubicBezTo>
                    <a:pt x="35" y="0"/>
                    <a:pt x="33" y="1"/>
                    <a:pt x="33" y="3"/>
                  </a:cubicBezTo>
                  <a:cubicBezTo>
                    <a:pt x="33" y="13"/>
                    <a:pt x="33" y="13"/>
                    <a:pt x="33" y="13"/>
                  </a:cubicBezTo>
                  <a:cubicBezTo>
                    <a:pt x="25" y="15"/>
                    <a:pt x="17" y="18"/>
                    <a:pt x="12" y="24"/>
                  </a:cubicBezTo>
                  <a:cubicBezTo>
                    <a:pt x="3" y="32"/>
                    <a:pt x="0" y="45"/>
                    <a:pt x="5" y="56"/>
                  </a:cubicBezTo>
                  <a:cubicBezTo>
                    <a:pt x="8" y="62"/>
                    <a:pt x="12" y="66"/>
                    <a:pt x="17" y="68"/>
                  </a:cubicBezTo>
                  <a:cubicBezTo>
                    <a:pt x="20" y="70"/>
                    <a:pt x="38" y="79"/>
                    <a:pt x="47" y="83"/>
                  </a:cubicBezTo>
                  <a:cubicBezTo>
                    <a:pt x="51" y="85"/>
                    <a:pt x="51" y="85"/>
                    <a:pt x="51" y="85"/>
                  </a:cubicBezTo>
                  <a:cubicBezTo>
                    <a:pt x="55" y="87"/>
                    <a:pt x="58" y="89"/>
                    <a:pt x="59" y="92"/>
                  </a:cubicBezTo>
                  <a:cubicBezTo>
                    <a:pt x="61" y="96"/>
                    <a:pt x="60" y="102"/>
                    <a:pt x="5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123" name="组合 122"/>
          <p:cNvGrpSpPr/>
          <p:nvPr/>
        </p:nvGrpSpPr>
        <p:grpSpPr>
          <a:xfrm>
            <a:off x="8559850" y="4625863"/>
            <a:ext cx="317815" cy="274058"/>
            <a:chOff x="3548515" y="964154"/>
            <a:chExt cx="897787" cy="774179"/>
          </a:xfrm>
          <a:solidFill>
            <a:srgbClr val="1C4885"/>
          </a:solidFill>
        </p:grpSpPr>
        <p:sp>
          <p:nvSpPr>
            <p:cNvPr id="124" name="Freeform 222"/>
            <p:cNvSpPr>
              <a:spLocks/>
            </p:cNvSpPr>
            <p:nvPr/>
          </p:nvSpPr>
          <p:spPr bwMode="auto">
            <a:xfrm>
              <a:off x="3548515" y="964154"/>
              <a:ext cx="897787" cy="774179"/>
            </a:xfrm>
            <a:custGeom>
              <a:avLst/>
              <a:gdLst>
                <a:gd name="T0" fmla="*/ 28 w 828"/>
                <a:gd name="T1" fmla="*/ 686 h 714"/>
                <a:gd name="T2" fmla="*/ 28 w 828"/>
                <a:gd name="T3" fmla="*/ 605 h 714"/>
                <a:gd name="T4" fmla="*/ 66 w 828"/>
                <a:gd name="T5" fmla="*/ 605 h 714"/>
                <a:gd name="T6" fmla="*/ 66 w 828"/>
                <a:gd name="T7" fmla="*/ 577 h 714"/>
                <a:gd name="T8" fmla="*/ 28 w 828"/>
                <a:gd name="T9" fmla="*/ 577 h 714"/>
                <a:gd name="T10" fmla="*/ 28 w 828"/>
                <a:gd name="T11" fmla="*/ 435 h 714"/>
                <a:gd name="T12" fmla="*/ 66 w 828"/>
                <a:gd name="T13" fmla="*/ 435 h 714"/>
                <a:gd name="T14" fmla="*/ 66 w 828"/>
                <a:gd name="T15" fmla="*/ 407 h 714"/>
                <a:gd name="T16" fmla="*/ 28 w 828"/>
                <a:gd name="T17" fmla="*/ 407 h 714"/>
                <a:gd name="T18" fmla="*/ 28 w 828"/>
                <a:gd name="T19" fmla="*/ 265 h 714"/>
                <a:gd name="T20" fmla="*/ 66 w 828"/>
                <a:gd name="T21" fmla="*/ 265 h 714"/>
                <a:gd name="T22" fmla="*/ 66 w 828"/>
                <a:gd name="T23" fmla="*/ 236 h 714"/>
                <a:gd name="T24" fmla="*/ 28 w 828"/>
                <a:gd name="T25" fmla="*/ 236 h 714"/>
                <a:gd name="T26" fmla="*/ 28 w 828"/>
                <a:gd name="T27" fmla="*/ 94 h 714"/>
                <a:gd name="T28" fmla="*/ 66 w 828"/>
                <a:gd name="T29" fmla="*/ 94 h 714"/>
                <a:gd name="T30" fmla="*/ 66 w 828"/>
                <a:gd name="T31" fmla="*/ 66 h 714"/>
                <a:gd name="T32" fmla="*/ 28 w 828"/>
                <a:gd name="T33" fmla="*/ 66 h 714"/>
                <a:gd name="T34" fmla="*/ 28 w 828"/>
                <a:gd name="T35" fmla="*/ 0 h 714"/>
                <a:gd name="T36" fmla="*/ 0 w 828"/>
                <a:gd name="T37" fmla="*/ 0 h 714"/>
                <a:gd name="T38" fmla="*/ 0 w 828"/>
                <a:gd name="T39" fmla="*/ 714 h 714"/>
                <a:gd name="T40" fmla="*/ 828 w 828"/>
                <a:gd name="T41" fmla="*/ 714 h 714"/>
                <a:gd name="T42" fmla="*/ 828 w 828"/>
                <a:gd name="T43" fmla="*/ 686 h 714"/>
                <a:gd name="T44" fmla="*/ 28 w 828"/>
                <a:gd name="T45" fmla="*/ 686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8" h="714">
                  <a:moveTo>
                    <a:pt x="28" y="686"/>
                  </a:moveTo>
                  <a:lnTo>
                    <a:pt x="28" y="605"/>
                  </a:lnTo>
                  <a:lnTo>
                    <a:pt x="66" y="605"/>
                  </a:lnTo>
                  <a:lnTo>
                    <a:pt x="66" y="577"/>
                  </a:lnTo>
                  <a:lnTo>
                    <a:pt x="28" y="577"/>
                  </a:lnTo>
                  <a:lnTo>
                    <a:pt x="28" y="435"/>
                  </a:lnTo>
                  <a:lnTo>
                    <a:pt x="66" y="435"/>
                  </a:lnTo>
                  <a:lnTo>
                    <a:pt x="66" y="407"/>
                  </a:lnTo>
                  <a:lnTo>
                    <a:pt x="28" y="407"/>
                  </a:lnTo>
                  <a:lnTo>
                    <a:pt x="28" y="265"/>
                  </a:lnTo>
                  <a:lnTo>
                    <a:pt x="66" y="265"/>
                  </a:lnTo>
                  <a:lnTo>
                    <a:pt x="66" y="236"/>
                  </a:lnTo>
                  <a:lnTo>
                    <a:pt x="28" y="236"/>
                  </a:lnTo>
                  <a:lnTo>
                    <a:pt x="28" y="94"/>
                  </a:lnTo>
                  <a:lnTo>
                    <a:pt x="66" y="94"/>
                  </a:lnTo>
                  <a:lnTo>
                    <a:pt x="66" y="66"/>
                  </a:lnTo>
                  <a:lnTo>
                    <a:pt x="28" y="66"/>
                  </a:lnTo>
                  <a:lnTo>
                    <a:pt x="28" y="0"/>
                  </a:lnTo>
                  <a:lnTo>
                    <a:pt x="0" y="0"/>
                  </a:lnTo>
                  <a:lnTo>
                    <a:pt x="0" y="714"/>
                  </a:lnTo>
                  <a:lnTo>
                    <a:pt x="828" y="714"/>
                  </a:lnTo>
                  <a:lnTo>
                    <a:pt x="828" y="686"/>
                  </a:lnTo>
                  <a:lnTo>
                    <a:pt x="28" y="6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5" name="Freeform 223"/>
            <p:cNvSpPr>
              <a:spLocks/>
            </p:cNvSpPr>
            <p:nvPr/>
          </p:nvSpPr>
          <p:spPr bwMode="auto">
            <a:xfrm>
              <a:off x="3681882" y="1381603"/>
              <a:ext cx="125777" cy="303599"/>
            </a:xfrm>
            <a:custGeom>
              <a:avLst/>
              <a:gdLst>
                <a:gd name="T0" fmla="*/ 6 w 49"/>
                <a:gd name="T1" fmla="*/ 118 h 118"/>
                <a:gd name="T2" fmla="*/ 43 w 49"/>
                <a:gd name="T3" fmla="*/ 118 h 118"/>
                <a:gd name="T4" fmla="*/ 49 w 49"/>
                <a:gd name="T5" fmla="*/ 112 h 118"/>
                <a:gd name="T6" fmla="*/ 49 w 49"/>
                <a:gd name="T7" fmla="*/ 6 h 118"/>
                <a:gd name="T8" fmla="*/ 43 w 49"/>
                <a:gd name="T9" fmla="*/ 0 h 118"/>
                <a:gd name="T10" fmla="*/ 6 w 49"/>
                <a:gd name="T11" fmla="*/ 0 h 118"/>
                <a:gd name="T12" fmla="*/ 0 w 49"/>
                <a:gd name="T13" fmla="*/ 6 h 118"/>
                <a:gd name="T14" fmla="*/ 0 w 49"/>
                <a:gd name="T15" fmla="*/ 112 h 118"/>
                <a:gd name="T16" fmla="*/ 6 w 49"/>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18">
                  <a:moveTo>
                    <a:pt x="6" y="118"/>
                  </a:moveTo>
                  <a:cubicBezTo>
                    <a:pt x="43" y="118"/>
                    <a:pt x="43" y="118"/>
                    <a:pt x="43" y="118"/>
                  </a:cubicBezTo>
                  <a:cubicBezTo>
                    <a:pt x="46" y="118"/>
                    <a:pt x="49" y="115"/>
                    <a:pt x="49" y="112"/>
                  </a:cubicBezTo>
                  <a:cubicBezTo>
                    <a:pt x="49" y="6"/>
                    <a:pt x="49" y="6"/>
                    <a:pt x="49" y="6"/>
                  </a:cubicBezTo>
                  <a:cubicBezTo>
                    <a:pt x="49" y="3"/>
                    <a:pt x="46" y="0"/>
                    <a:pt x="43" y="0"/>
                  </a:cubicBezTo>
                  <a:cubicBezTo>
                    <a:pt x="6" y="0"/>
                    <a:pt x="6" y="0"/>
                    <a:pt x="6" y="0"/>
                  </a:cubicBezTo>
                  <a:cubicBezTo>
                    <a:pt x="3" y="0"/>
                    <a:pt x="0" y="3"/>
                    <a:pt x="0" y="6"/>
                  </a:cubicBezTo>
                  <a:cubicBezTo>
                    <a:pt x="0" y="112"/>
                    <a:pt x="0" y="112"/>
                    <a:pt x="0" y="112"/>
                  </a:cubicBezTo>
                  <a:cubicBezTo>
                    <a:pt x="0" y="115"/>
                    <a:pt x="3" y="118"/>
                    <a:pt x="6"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6" name="Freeform 224"/>
            <p:cNvSpPr>
              <a:spLocks/>
            </p:cNvSpPr>
            <p:nvPr/>
          </p:nvSpPr>
          <p:spPr bwMode="auto">
            <a:xfrm>
              <a:off x="3879222" y="1274259"/>
              <a:ext cx="123608" cy="410944"/>
            </a:xfrm>
            <a:custGeom>
              <a:avLst/>
              <a:gdLst>
                <a:gd name="T0" fmla="*/ 5 w 48"/>
                <a:gd name="T1" fmla="*/ 160 h 160"/>
                <a:gd name="T2" fmla="*/ 43 w 48"/>
                <a:gd name="T3" fmla="*/ 160 h 160"/>
                <a:gd name="T4" fmla="*/ 48 w 48"/>
                <a:gd name="T5" fmla="*/ 154 h 160"/>
                <a:gd name="T6" fmla="*/ 48 w 48"/>
                <a:gd name="T7" fmla="*/ 6 h 160"/>
                <a:gd name="T8" fmla="*/ 43 w 48"/>
                <a:gd name="T9" fmla="*/ 0 h 160"/>
                <a:gd name="T10" fmla="*/ 5 w 48"/>
                <a:gd name="T11" fmla="*/ 0 h 160"/>
                <a:gd name="T12" fmla="*/ 0 w 48"/>
                <a:gd name="T13" fmla="*/ 6 h 160"/>
                <a:gd name="T14" fmla="*/ 0 w 48"/>
                <a:gd name="T15" fmla="*/ 154 h 160"/>
                <a:gd name="T16" fmla="*/ 5 w 48"/>
                <a:gd name="T1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0">
                  <a:moveTo>
                    <a:pt x="5" y="160"/>
                  </a:moveTo>
                  <a:cubicBezTo>
                    <a:pt x="43" y="160"/>
                    <a:pt x="43" y="160"/>
                    <a:pt x="43" y="160"/>
                  </a:cubicBezTo>
                  <a:cubicBezTo>
                    <a:pt x="46" y="160"/>
                    <a:pt x="48" y="157"/>
                    <a:pt x="48" y="154"/>
                  </a:cubicBezTo>
                  <a:cubicBezTo>
                    <a:pt x="48" y="6"/>
                    <a:pt x="48" y="6"/>
                    <a:pt x="48" y="6"/>
                  </a:cubicBezTo>
                  <a:cubicBezTo>
                    <a:pt x="48" y="2"/>
                    <a:pt x="46" y="0"/>
                    <a:pt x="43" y="0"/>
                  </a:cubicBezTo>
                  <a:cubicBezTo>
                    <a:pt x="5" y="0"/>
                    <a:pt x="5" y="0"/>
                    <a:pt x="5" y="0"/>
                  </a:cubicBezTo>
                  <a:cubicBezTo>
                    <a:pt x="2" y="0"/>
                    <a:pt x="0" y="2"/>
                    <a:pt x="0" y="6"/>
                  </a:cubicBezTo>
                  <a:cubicBezTo>
                    <a:pt x="0" y="154"/>
                    <a:pt x="0" y="154"/>
                    <a:pt x="0" y="154"/>
                  </a:cubicBezTo>
                  <a:cubicBezTo>
                    <a:pt x="0" y="157"/>
                    <a:pt x="2" y="160"/>
                    <a:pt x="5"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7" name="Freeform 225"/>
            <p:cNvSpPr>
              <a:spLocks/>
            </p:cNvSpPr>
            <p:nvPr/>
          </p:nvSpPr>
          <p:spPr bwMode="auto">
            <a:xfrm>
              <a:off x="4074393" y="1166915"/>
              <a:ext cx="125777" cy="518288"/>
            </a:xfrm>
            <a:custGeom>
              <a:avLst/>
              <a:gdLst>
                <a:gd name="T0" fmla="*/ 6 w 49"/>
                <a:gd name="T1" fmla="*/ 202 h 202"/>
                <a:gd name="T2" fmla="*/ 43 w 49"/>
                <a:gd name="T3" fmla="*/ 202 h 202"/>
                <a:gd name="T4" fmla="*/ 49 w 49"/>
                <a:gd name="T5" fmla="*/ 196 h 202"/>
                <a:gd name="T6" fmla="*/ 49 w 49"/>
                <a:gd name="T7" fmla="*/ 5 h 202"/>
                <a:gd name="T8" fmla="*/ 43 w 49"/>
                <a:gd name="T9" fmla="*/ 0 h 202"/>
                <a:gd name="T10" fmla="*/ 6 w 49"/>
                <a:gd name="T11" fmla="*/ 0 h 202"/>
                <a:gd name="T12" fmla="*/ 0 w 49"/>
                <a:gd name="T13" fmla="*/ 5 h 202"/>
                <a:gd name="T14" fmla="*/ 0 w 49"/>
                <a:gd name="T15" fmla="*/ 196 h 202"/>
                <a:gd name="T16" fmla="*/ 6 w 49"/>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2">
                  <a:moveTo>
                    <a:pt x="6" y="202"/>
                  </a:moveTo>
                  <a:cubicBezTo>
                    <a:pt x="43" y="202"/>
                    <a:pt x="43" y="202"/>
                    <a:pt x="43" y="202"/>
                  </a:cubicBezTo>
                  <a:cubicBezTo>
                    <a:pt x="46" y="202"/>
                    <a:pt x="49" y="199"/>
                    <a:pt x="49" y="196"/>
                  </a:cubicBezTo>
                  <a:cubicBezTo>
                    <a:pt x="49" y="5"/>
                    <a:pt x="49" y="5"/>
                    <a:pt x="49" y="5"/>
                  </a:cubicBezTo>
                  <a:cubicBezTo>
                    <a:pt x="49" y="2"/>
                    <a:pt x="46" y="0"/>
                    <a:pt x="43" y="0"/>
                  </a:cubicBezTo>
                  <a:cubicBezTo>
                    <a:pt x="6" y="0"/>
                    <a:pt x="6" y="0"/>
                    <a:pt x="6" y="0"/>
                  </a:cubicBezTo>
                  <a:cubicBezTo>
                    <a:pt x="3" y="0"/>
                    <a:pt x="0" y="2"/>
                    <a:pt x="0" y="5"/>
                  </a:cubicBezTo>
                  <a:cubicBezTo>
                    <a:pt x="0" y="196"/>
                    <a:pt x="0" y="196"/>
                    <a:pt x="0" y="196"/>
                  </a:cubicBezTo>
                  <a:cubicBezTo>
                    <a:pt x="0" y="199"/>
                    <a:pt x="3" y="202"/>
                    <a:pt x="6"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8" name="Freeform 226"/>
            <p:cNvSpPr>
              <a:spLocks/>
            </p:cNvSpPr>
            <p:nvPr/>
          </p:nvSpPr>
          <p:spPr bwMode="auto">
            <a:xfrm>
              <a:off x="4271732" y="1058486"/>
              <a:ext cx="125777" cy="626716"/>
            </a:xfrm>
            <a:custGeom>
              <a:avLst/>
              <a:gdLst>
                <a:gd name="T0" fmla="*/ 6 w 49"/>
                <a:gd name="T1" fmla="*/ 244 h 244"/>
                <a:gd name="T2" fmla="*/ 43 w 49"/>
                <a:gd name="T3" fmla="*/ 244 h 244"/>
                <a:gd name="T4" fmla="*/ 49 w 49"/>
                <a:gd name="T5" fmla="*/ 238 h 244"/>
                <a:gd name="T6" fmla="*/ 49 w 49"/>
                <a:gd name="T7" fmla="*/ 5 h 244"/>
                <a:gd name="T8" fmla="*/ 43 w 49"/>
                <a:gd name="T9" fmla="*/ 0 h 244"/>
                <a:gd name="T10" fmla="*/ 6 w 49"/>
                <a:gd name="T11" fmla="*/ 0 h 244"/>
                <a:gd name="T12" fmla="*/ 0 w 49"/>
                <a:gd name="T13" fmla="*/ 5 h 244"/>
                <a:gd name="T14" fmla="*/ 0 w 49"/>
                <a:gd name="T15" fmla="*/ 238 h 244"/>
                <a:gd name="T16" fmla="*/ 6 w 49"/>
                <a:gd name="T17"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44">
                  <a:moveTo>
                    <a:pt x="6" y="244"/>
                  </a:moveTo>
                  <a:cubicBezTo>
                    <a:pt x="43" y="244"/>
                    <a:pt x="43" y="244"/>
                    <a:pt x="43" y="244"/>
                  </a:cubicBezTo>
                  <a:cubicBezTo>
                    <a:pt x="46" y="244"/>
                    <a:pt x="49" y="241"/>
                    <a:pt x="49" y="238"/>
                  </a:cubicBezTo>
                  <a:cubicBezTo>
                    <a:pt x="49" y="5"/>
                    <a:pt x="49" y="5"/>
                    <a:pt x="49" y="5"/>
                  </a:cubicBezTo>
                  <a:cubicBezTo>
                    <a:pt x="49" y="2"/>
                    <a:pt x="46" y="0"/>
                    <a:pt x="43" y="0"/>
                  </a:cubicBezTo>
                  <a:cubicBezTo>
                    <a:pt x="6" y="0"/>
                    <a:pt x="6" y="0"/>
                    <a:pt x="6" y="0"/>
                  </a:cubicBezTo>
                  <a:cubicBezTo>
                    <a:pt x="3" y="0"/>
                    <a:pt x="0" y="2"/>
                    <a:pt x="0" y="5"/>
                  </a:cubicBezTo>
                  <a:cubicBezTo>
                    <a:pt x="0" y="238"/>
                    <a:pt x="0" y="238"/>
                    <a:pt x="0" y="238"/>
                  </a:cubicBezTo>
                  <a:cubicBezTo>
                    <a:pt x="0" y="241"/>
                    <a:pt x="3" y="244"/>
                    <a:pt x="6"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129" name="组合 128"/>
          <p:cNvGrpSpPr/>
          <p:nvPr/>
        </p:nvGrpSpPr>
        <p:grpSpPr>
          <a:xfrm>
            <a:off x="9808867" y="2434379"/>
            <a:ext cx="326646" cy="324178"/>
            <a:chOff x="7078908" y="5461438"/>
            <a:chExt cx="430461" cy="427208"/>
          </a:xfrm>
          <a:solidFill>
            <a:srgbClr val="1C4885"/>
          </a:solidFill>
        </p:grpSpPr>
        <p:sp>
          <p:nvSpPr>
            <p:cNvPr id="130" name="Freeform 236"/>
            <p:cNvSpPr>
              <a:spLocks/>
            </p:cNvSpPr>
            <p:nvPr/>
          </p:nvSpPr>
          <p:spPr bwMode="auto">
            <a:xfrm>
              <a:off x="7078908" y="5461438"/>
              <a:ext cx="418534" cy="417450"/>
            </a:xfrm>
            <a:custGeom>
              <a:avLst/>
              <a:gdLst>
                <a:gd name="T0" fmla="*/ 84 w 163"/>
                <a:gd name="T1" fmla="*/ 129 h 163"/>
                <a:gd name="T2" fmla="*/ 46 w 163"/>
                <a:gd name="T3" fmla="*/ 50 h 163"/>
                <a:gd name="T4" fmla="*/ 81 w 163"/>
                <a:gd name="T5" fmla="*/ 34 h 163"/>
                <a:gd name="T6" fmla="*/ 127 w 163"/>
                <a:gd name="T7" fmla="*/ 89 h 163"/>
                <a:gd name="T8" fmla="*/ 147 w 163"/>
                <a:gd name="T9" fmla="*/ 94 h 163"/>
                <a:gd name="T10" fmla="*/ 162 w 163"/>
                <a:gd name="T11" fmla="*/ 86 h 163"/>
                <a:gd name="T12" fmla="*/ 162 w 163"/>
                <a:gd name="T13" fmla="*/ 70 h 163"/>
                <a:gd name="T14" fmla="*/ 144 w 163"/>
                <a:gd name="T15" fmla="*/ 59 h 163"/>
                <a:gd name="T16" fmla="*/ 154 w 163"/>
                <a:gd name="T17" fmla="*/ 45 h 163"/>
                <a:gd name="T18" fmla="*/ 145 w 163"/>
                <a:gd name="T19" fmla="*/ 32 h 163"/>
                <a:gd name="T20" fmla="*/ 125 w 163"/>
                <a:gd name="T21" fmla="*/ 30 h 163"/>
                <a:gd name="T22" fmla="*/ 126 w 163"/>
                <a:gd name="T23" fmla="*/ 13 h 163"/>
                <a:gd name="T24" fmla="*/ 112 w 163"/>
                <a:gd name="T25" fmla="*/ 6 h 163"/>
                <a:gd name="T26" fmla="*/ 93 w 163"/>
                <a:gd name="T27" fmla="*/ 15 h 163"/>
                <a:gd name="T28" fmla="*/ 86 w 163"/>
                <a:gd name="T29" fmla="*/ 0 h 163"/>
                <a:gd name="T30" fmla="*/ 70 w 163"/>
                <a:gd name="T31" fmla="*/ 1 h 163"/>
                <a:gd name="T32" fmla="*/ 58 w 163"/>
                <a:gd name="T33" fmla="*/ 18 h 163"/>
                <a:gd name="T34" fmla="*/ 44 w 163"/>
                <a:gd name="T35" fmla="*/ 9 h 163"/>
                <a:gd name="T36" fmla="*/ 31 w 163"/>
                <a:gd name="T37" fmla="*/ 17 h 163"/>
                <a:gd name="T38" fmla="*/ 31 w 163"/>
                <a:gd name="T39" fmla="*/ 36 h 163"/>
                <a:gd name="T40" fmla="*/ 15 w 163"/>
                <a:gd name="T41" fmla="*/ 33 h 163"/>
                <a:gd name="T42" fmla="*/ 8 w 163"/>
                <a:gd name="T43" fmla="*/ 47 h 163"/>
                <a:gd name="T44" fmla="*/ 18 w 163"/>
                <a:gd name="T45" fmla="*/ 59 h 163"/>
                <a:gd name="T46" fmla="*/ 0 w 163"/>
                <a:gd name="T47" fmla="*/ 73 h 163"/>
                <a:gd name="T48" fmla="*/ 0 w 163"/>
                <a:gd name="T49" fmla="*/ 88 h 163"/>
                <a:gd name="T50" fmla="*/ 15 w 163"/>
                <a:gd name="T51" fmla="*/ 94 h 163"/>
                <a:gd name="T52" fmla="*/ 6 w 163"/>
                <a:gd name="T53" fmla="*/ 114 h 163"/>
                <a:gd name="T54" fmla="*/ 15 w 163"/>
                <a:gd name="T55" fmla="*/ 128 h 163"/>
                <a:gd name="T56" fmla="*/ 30 w 163"/>
                <a:gd name="T57" fmla="*/ 125 h 163"/>
                <a:gd name="T58" fmla="*/ 33 w 163"/>
                <a:gd name="T59" fmla="*/ 148 h 163"/>
                <a:gd name="T60" fmla="*/ 47 w 163"/>
                <a:gd name="T61" fmla="*/ 155 h 163"/>
                <a:gd name="T62" fmla="*/ 59 w 163"/>
                <a:gd name="T63" fmla="*/ 145 h 163"/>
                <a:gd name="T64" fmla="*/ 72 w 163"/>
                <a:gd name="T65" fmla="*/ 163 h 163"/>
                <a:gd name="T66" fmla="*/ 88 w 163"/>
                <a:gd name="T67" fmla="*/ 162 h 163"/>
                <a:gd name="T68" fmla="*/ 94 w 163"/>
                <a:gd name="T69" fmla="*/ 148 h 163"/>
                <a:gd name="T70" fmla="*/ 89 w 163"/>
                <a:gd name="T71" fmla="*/ 1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163">
                  <a:moveTo>
                    <a:pt x="89" y="128"/>
                  </a:moveTo>
                  <a:cubicBezTo>
                    <a:pt x="88" y="128"/>
                    <a:pt x="86" y="129"/>
                    <a:pt x="84" y="129"/>
                  </a:cubicBezTo>
                  <a:cubicBezTo>
                    <a:pt x="58" y="130"/>
                    <a:pt x="36" y="110"/>
                    <a:pt x="35" y="84"/>
                  </a:cubicBezTo>
                  <a:cubicBezTo>
                    <a:pt x="34" y="71"/>
                    <a:pt x="38" y="59"/>
                    <a:pt x="46" y="50"/>
                  </a:cubicBezTo>
                  <a:cubicBezTo>
                    <a:pt x="55" y="40"/>
                    <a:pt x="66" y="35"/>
                    <a:pt x="79" y="34"/>
                  </a:cubicBezTo>
                  <a:cubicBezTo>
                    <a:pt x="79" y="34"/>
                    <a:pt x="80" y="34"/>
                    <a:pt x="81" y="34"/>
                  </a:cubicBezTo>
                  <a:cubicBezTo>
                    <a:pt x="106" y="34"/>
                    <a:pt x="127" y="54"/>
                    <a:pt x="128" y="79"/>
                  </a:cubicBezTo>
                  <a:cubicBezTo>
                    <a:pt x="128" y="82"/>
                    <a:pt x="128" y="85"/>
                    <a:pt x="127" y="89"/>
                  </a:cubicBezTo>
                  <a:cubicBezTo>
                    <a:pt x="144" y="105"/>
                    <a:pt x="144" y="105"/>
                    <a:pt x="144" y="105"/>
                  </a:cubicBezTo>
                  <a:cubicBezTo>
                    <a:pt x="145" y="101"/>
                    <a:pt x="146" y="97"/>
                    <a:pt x="147" y="94"/>
                  </a:cubicBezTo>
                  <a:cubicBezTo>
                    <a:pt x="163" y="90"/>
                    <a:pt x="163" y="90"/>
                    <a:pt x="163" y="90"/>
                  </a:cubicBezTo>
                  <a:cubicBezTo>
                    <a:pt x="162" y="86"/>
                    <a:pt x="162" y="86"/>
                    <a:pt x="162" y="86"/>
                  </a:cubicBezTo>
                  <a:cubicBezTo>
                    <a:pt x="162" y="75"/>
                    <a:pt x="162" y="75"/>
                    <a:pt x="162" y="75"/>
                  </a:cubicBezTo>
                  <a:cubicBezTo>
                    <a:pt x="162" y="70"/>
                    <a:pt x="162" y="70"/>
                    <a:pt x="162" y="70"/>
                  </a:cubicBezTo>
                  <a:cubicBezTo>
                    <a:pt x="147" y="69"/>
                    <a:pt x="147" y="69"/>
                    <a:pt x="147" y="69"/>
                  </a:cubicBezTo>
                  <a:cubicBezTo>
                    <a:pt x="146" y="66"/>
                    <a:pt x="145" y="62"/>
                    <a:pt x="144" y="59"/>
                  </a:cubicBezTo>
                  <a:cubicBezTo>
                    <a:pt x="156" y="48"/>
                    <a:pt x="156" y="48"/>
                    <a:pt x="156" y="48"/>
                  </a:cubicBezTo>
                  <a:cubicBezTo>
                    <a:pt x="154" y="45"/>
                    <a:pt x="154" y="45"/>
                    <a:pt x="154" y="45"/>
                  </a:cubicBezTo>
                  <a:cubicBezTo>
                    <a:pt x="148" y="35"/>
                    <a:pt x="148" y="35"/>
                    <a:pt x="148" y="35"/>
                  </a:cubicBezTo>
                  <a:cubicBezTo>
                    <a:pt x="145" y="32"/>
                    <a:pt x="145" y="32"/>
                    <a:pt x="145" y="32"/>
                  </a:cubicBezTo>
                  <a:cubicBezTo>
                    <a:pt x="132" y="38"/>
                    <a:pt x="132" y="38"/>
                    <a:pt x="132" y="38"/>
                  </a:cubicBezTo>
                  <a:cubicBezTo>
                    <a:pt x="130" y="35"/>
                    <a:pt x="127" y="32"/>
                    <a:pt x="125" y="30"/>
                  </a:cubicBezTo>
                  <a:cubicBezTo>
                    <a:pt x="130" y="15"/>
                    <a:pt x="130" y="15"/>
                    <a:pt x="130" y="15"/>
                  </a:cubicBezTo>
                  <a:cubicBezTo>
                    <a:pt x="126" y="13"/>
                    <a:pt x="126" y="13"/>
                    <a:pt x="126" y="13"/>
                  </a:cubicBezTo>
                  <a:cubicBezTo>
                    <a:pt x="116" y="8"/>
                    <a:pt x="116" y="8"/>
                    <a:pt x="116" y="8"/>
                  </a:cubicBezTo>
                  <a:cubicBezTo>
                    <a:pt x="112" y="6"/>
                    <a:pt x="112" y="6"/>
                    <a:pt x="112" y="6"/>
                  </a:cubicBezTo>
                  <a:cubicBezTo>
                    <a:pt x="104" y="18"/>
                    <a:pt x="104" y="18"/>
                    <a:pt x="104" y="18"/>
                  </a:cubicBezTo>
                  <a:cubicBezTo>
                    <a:pt x="100" y="17"/>
                    <a:pt x="97" y="16"/>
                    <a:pt x="93" y="15"/>
                  </a:cubicBezTo>
                  <a:cubicBezTo>
                    <a:pt x="90" y="0"/>
                    <a:pt x="90" y="0"/>
                    <a:pt x="90" y="0"/>
                  </a:cubicBezTo>
                  <a:cubicBezTo>
                    <a:pt x="86" y="0"/>
                    <a:pt x="86" y="0"/>
                    <a:pt x="86" y="0"/>
                  </a:cubicBezTo>
                  <a:cubicBezTo>
                    <a:pt x="75" y="1"/>
                    <a:pt x="75" y="1"/>
                    <a:pt x="75" y="1"/>
                  </a:cubicBezTo>
                  <a:cubicBezTo>
                    <a:pt x="70" y="1"/>
                    <a:pt x="70" y="1"/>
                    <a:pt x="70" y="1"/>
                  </a:cubicBezTo>
                  <a:cubicBezTo>
                    <a:pt x="69" y="15"/>
                    <a:pt x="69" y="15"/>
                    <a:pt x="69" y="15"/>
                  </a:cubicBezTo>
                  <a:cubicBezTo>
                    <a:pt x="65" y="16"/>
                    <a:pt x="62" y="17"/>
                    <a:pt x="58" y="18"/>
                  </a:cubicBezTo>
                  <a:cubicBezTo>
                    <a:pt x="48" y="6"/>
                    <a:pt x="48" y="6"/>
                    <a:pt x="48" y="6"/>
                  </a:cubicBezTo>
                  <a:cubicBezTo>
                    <a:pt x="44" y="9"/>
                    <a:pt x="44" y="9"/>
                    <a:pt x="44" y="9"/>
                  </a:cubicBezTo>
                  <a:cubicBezTo>
                    <a:pt x="35" y="15"/>
                    <a:pt x="35" y="15"/>
                    <a:pt x="35" y="15"/>
                  </a:cubicBezTo>
                  <a:cubicBezTo>
                    <a:pt x="31" y="17"/>
                    <a:pt x="31" y="17"/>
                    <a:pt x="31" y="17"/>
                  </a:cubicBezTo>
                  <a:cubicBezTo>
                    <a:pt x="37" y="30"/>
                    <a:pt x="37" y="30"/>
                    <a:pt x="37" y="30"/>
                  </a:cubicBezTo>
                  <a:cubicBezTo>
                    <a:pt x="35" y="32"/>
                    <a:pt x="33" y="34"/>
                    <a:pt x="31" y="36"/>
                  </a:cubicBezTo>
                  <a:cubicBezTo>
                    <a:pt x="31" y="37"/>
                    <a:pt x="30" y="37"/>
                    <a:pt x="30" y="38"/>
                  </a:cubicBezTo>
                  <a:cubicBezTo>
                    <a:pt x="15" y="33"/>
                    <a:pt x="15" y="33"/>
                    <a:pt x="15" y="33"/>
                  </a:cubicBezTo>
                  <a:cubicBezTo>
                    <a:pt x="13" y="37"/>
                    <a:pt x="13" y="37"/>
                    <a:pt x="13" y="37"/>
                  </a:cubicBezTo>
                  <a:cubicBezTo>
                    <a:pt x="8" y="47"/>
                    <a:pt x="8" y="47"/>
                    <a:pt x="8" y="47"/>
                  </a:cubicBezTo>
                  <a:cubicBezTo>
                    <a:pt x="6" y="51"/>
                    <a:pt x="6" y="51"/>
                    <a:pt x="6" y="51"/>
                  </a:cubicBezTo>
                  <a:cubicBezTo>
                    <a:pt x="18" y="59"/>
                    <a:pt x="18" y="59"/>
                    <a:pt x="18" y="59"/>
                  </a:cubicBezTo>
                  <a:cubicBezTo>
                    <a:pt x="17" y="63"/>
                    <a:pt x="16" y="66"/>
                    <a:pt x="15" y="69"/>
                  </a:cubicBezTo>
                  <a:cubicBezTo>
                    <a:pt x="0" y="73"/>
                    <a:pt x="0" y="73"/>
                    <a:pt x="0" y="73"/>
                  </a:cubicBezTo>
                  <a:cubicBezTo>
                    <a:pt x="0" y="77"/>
                    <a:pt x="0" y="77"/>
                    <a:pt x="0" y="77"/>
                  </a:cubicBezTo>
                  <a:cubicBezTo>
                    <a:pt x="0" y="88"/>
                    <a:pt x="0" y="88"/>
                    <a:pt x="0" y="88"/>
                  </a:cubicBezTo>
                  <a:cubicBezTo>
                    <a:pt x="1" y="92"/>
                    <a:pt x="1" y="92"/>
                    <a:pt x="1" y="92"/>
                  </a:cubicBezTo>
                  <a:cubicBezTo>
                    <a:pt x="15" y="94"/>
                    <a:pt x="15" y="94"/>
                    <a:pt x="15" y="94"/>
                  </a:cubicBezTo>
                  <a:cubicBezTo>
                    <a:pt x="16" y="97"/>
                    <a:pt x="17" y="101"/>
                    <a:pt x="18" y="104"/>
                  </a:cubicBezTo>
                  <a:cubicBezTo>
                    <a:pt x="6" y="114"/>
                    <a:pt x="6" y="114"/>
                    <a:pt x="6" y="114"/>
                  </a:cubicBezTo>
                  <a:cubicBezTo>
                    <a:pt x="9" y="118"/>
                    <a:pt x="9" y="118"/>
                    <a:pt x="9" y="118"/>
                  </a:cubicBezTo>
                  <a:cubicBezTo>
                    <a:pt x="15" y="128"/>
                    <a:pt x="15" y="128"/>
                    <a:pt x="15" y="128"/>
                  </a:cubicBezTo>
                  <a:cubicBezTo>
                    <a:pt x="17" y="131"/>
                    <a:pt x="17" y="131"/>
                    <a:pt x="17" y="131"/>
                  </a:cubicBezTo>
                  <a:cubicBezTo>
                    <a:pt x="30" y="125"/>
                    <a:pt x="30" y="125"/>
                    <a:pt x="30" y="125"/>
                  </a:cubicBezTo>
                  <a:cubicBezTo>
                    <a:pt x="33" y="128"/>
                    <a:pt x="35" y="130"/>
                    <a:pt x="38" y="133"/>
                  </a:cubicBezTo>
                  <a:cubicBezTo>
                    <a:pt x="33" y="148"/>
                    <a:pt x="33" y="148"/>
                    <a:pt x="33" y="148"/>
                  </a:cubicBezTo>
                  <a:cubicBezTo>
                    <a:pt x="37" y="150"/>
                    <a:pt x="37" y="150"/>
                    <a:pt x="37" y="150"/>
                  </a:cubicBezTo>
                  <a:cubicBezTo>
                    <a:pt x="47" y="155"/>
                    <a:pt x="47" y="155"/>
                    <a:pt x="47" y="155"/>
                  </a:cubicBezTo>
                  <a:cubicBezTo>
                    <a:pt x="51" y="157"/>
                    <a:pt x="51" y="157"/>
                    <a:pt x="51" y="157"/>
                  </a:cubicBezTo>
                  <a:cubicBezTo>
                    <a:pt x="59" y="145"/>
                    <a:pt x="59" y="145"/>
                    <a:pt x="59" y="145"/>
                  </a:cubicBezTo>
                  <a:cubicBezTo>
                    <a:pt x="62" y="146"/>
                    <a:pt x="66" y="147"/>
                    <a:pt x="69" y="148"/>
                  </a:cubicBezTo>
                  <a:cubicBezTo>
                    <a:pt x="72" y="163"/>
                    <a:pt x="72" y="163"/>
                    <a:pt x="72" y="163"/>
                  </a:cubicBezTo>
                  <a:cubicBezTo>
                    <a:pt x="77" y="163"/>
                    <a:pt x="77" y="163"/>
                    <a:pt x="77" y="163"/>
                  </a:cubicBezTo>
                  <a:cubicBezTo>
                    <a:pt x="88" y="162"/>
                    <a:pt x="88" y="162"/>
                    <a:pt x="88" y="162"/>
                  </a:cubicBezTo>
                  <a:cubicBezTo>
                    <a:pt x="92" y="162"/>
                    <a:pt x="92" y="162"/>
                    <a:pt x="92" y="162"/>
                  </a:cubicBezTo>
                  <a:cubicBezTo>
                    <a:pt x="94" y="148"/>
                    <a:pt x="94" y="148"/>
                    <a:pt x="94" y="148"/>
                  </a:cubicBezTo>
                  <a:cubicBezTo>
                    <a:pt x="98" y="147"/>
                    <a:pt x="102" y="146"/>
                    <a:pt x="105" y="144"/>
                  </a:cubicBezTo>
                  <a:lnTo>
                    <a:pt x="8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1" name="Freeform 237"/>
            <p:cNvSpPr>
              <a:spLocks/>
            </p:cNvSpPr>
            <p:nvPr/>
          </p:nvSpPr>
          <p:spPr bwMode="auto">
            <a:xfrm>
              <a:off x="7197095" y="5576372"/>
              <a:ext cx="312274" cy="312274"/>
            </a:xfrm>
            <a:custGeom>
              <a:avLst/>
              <a:gdLst>
                <a:gd name="T0" fmla="*/ 122 w 122"/>
                <a:gd name="T1" fmla="*/ 101 h 122"/>
                <a:gd name="T2" fmla="*/ 119 w 122"/>
                <a:gd name="T3" fmla="*/ 94 h 122"/>
                <a:gd name="T4" fmla="*/ 67 w 122"/>
                <a:gd name="T5" fmla="*/ 43 h 122"/>
                <a:gd name="T6" fmla="*/ 58 w 122"/>
                <a:gd name="T7" fmla="*/ 12 h 122"/>
                <a:gd name="T8" fmla="*/ 23 w 122"/>
                <a:gd name="T9" fmla="*/ 5 h 122"/>
                <a:gd name="T10" fmla="*/ 41 w 122"/>
                <a:gd name="T11" fmla="*/ 23 h 122"/>
                <a:gd name="T12" fmla="*/ 41 w 122"/>
                <a:gd name="T13" fmla="*/ 29 h 122"/>
                <a:gd name="T14" fmla="*/ 29 w 122"/>
                <a:gd name="T15" fmla="*/ 41 h 122"/>
                <a:gd name="T16" fmla="*/ 23 w 122"/>
                <a:gd name="T17" fmla="*/ 41 h 122"/>
                <a:gd name="T18" fmla="*/ 5 w 122"/>
                <a:gd name="T19" fmla="*/ 23 h 122"/>
                <a:gd name="T20" fmla="*/ 12 w 122"/>
                <a:gd name="T21" fmla="*/ 58 h 122"/>
                <a:gd name="T22" fmla="*/ 43 w 122"/>
                <a:gd name="T23" fmla="*/ 67 h 122"/>
                <a:gd name="T24" fmla="*/ 94 w 122"/>
                <a:gd name="T25" fmla="*/ 119 h 122"/>
                <a:gd name="T26" fmla="*/ 101 w 122"/>
                <a:gd name="T27" fmla="*/ 122 h 122"/>
                <a:gd name="T28" fmla="*/ 122 w 122"/>
                <a:gd name="T2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122">
                  <a:moveTo>
                    <a:pt x="122" y="101"/>
                  </a:moveTo>
                  <a:cubicBezTo>
                    <a:pt x="122" y="99"/>
                    <a:pt x="121" y="95"/>
                    <a:pt x="119" y="94"/>
                  </a:cubicBezTo>
                  <a:cubicBezTo>
                    <a:pt x="102" y="77"/>
                    <a:pt x="84" y="60"/>
                    <a:pt x="67" y="43"/>
                  </a:cubicBezTo>
                  <a:cubicBezTo>
                    <a:pt x="69" y="32"/>
                    <a:pt x="66" y="21"/>
                    <a:pt x="58" y="12"/>
                  </a:cubicBezTo>
                  <a:cubicBezTo>
                    <a:pt x="49" y="3"/>
                    <a:pt x="35" y="0"/>
                    <a:pt x="23" y="5"/>
                  </a:cubicBezTo>
                  <a:cubicBezTo>
                    <a:pt x="41" y="23"/>
                    <a:pt x="41" y="23"/>
                    <a:pt x="41" y="23"/>
                  </a:cubicBezTo>
                  <a:cubicBezTo>
                    <a:pt x="42" y="25"/>
                    <a:pt x="42" y="27"/>
                    <a:pt x="41" y="29"/>
                  </a:cubicBezTo>
                  <a:cubicBezTo>
                    <a:pt x="29" y="41"/>
                    <a:pt x="29" y="41"/>
                    <a:pt x="29" y="41"/>
                  </a:cubicBezTo>
                  <a:cubicBezTo>
                    <a:pt x="27" y="43"/>
                    <a:pt x="25" y="43"/>
                    <a:pt x="23" y="41"/>
                  </a:cubicBezTo>
                  <a:cubicBezTo>
                    <a:pt x="5" y="23"/>
                    <a:pt x="5" y="23"/>
                    <a:pt x="5" y="23"/>
                  </a:cubicBezTo>
                  <a:cubicBezTo>
                    <a:pt x="0" y="35"/>
                    <a:pt x="3" y="49"/>
                    <a:pt x="12" y="58"/>
                  </a:cubicBezTo>
                  <a:cubicBezTo>
                    <a:pt x="20" y="66"/>
                    <a:pt x="32" y="69"/>
                    <a:pt x="43" y="67"/>
                  </a:cubicBezTo>
                  <a:cubicBezTo>
                    <a:pt x="60" y="84"/>
                    <a:pt x="77" y="102"/>
                    <a:pt x="94" y="119"/>
                  </a:cubicBezTo>
                  <a:cubicBezTo>
                    <a:pt x="95" y="121"/>
                    <a:pt x="98" y="122"/>
                    <a:pt x="101" y="122"/>
                  </a:cubicBezTo>
                  <a:cubicBezTo>
                    <a:pt x="111" y="120"/>
                    <a:pt x="120" y="112"/>
                    <a:pt x="12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132" name="组合 131"/>
          <p:cNvGrpSpPr/>
          <p:nvPr/>
        </p:nvGrpSpPr>
        <p:grpSpPr>
          <a:xfrm>
            <a:off x="8387691" y="3214868"/>
            <a:ext cx="367785" cy="422089"/>
            <a:chOff x="2733098" y="4187405"/>
            <a:chExt cx="484675" cy="556238"/>
          </a:xfrm>
          <a:solidFill>
            <a:srgbClr val="1C4885"/>
          </a:solidFill>
        </p:grpSpPr>
        <p:sp>
          <p:nvSpPr>
            <p:cNvPr id="133"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4"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5" name="Freeform 304"/>
            <p:cNvSpPr>
              <a:spLocks/>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6" name="Freeform 305"/>
            <p:cNvSpPr>
              <a:spLocks/>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7" name="Freeform 306"/>
            <p:cNvSpPr>
              <a:spLocks/>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8" name="Freeform 307"/>
            <p:cNvSpPr>
              <a:spLocks/>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9" name="Freeform 308"/>
            <p:cNvSpPr>
              <a:spLocks/>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0" name="Freeform 309"/>
            <p:cNvSpPr>
              <a:spLocks/>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1" name="Freeform 310"/>
            <p:cNvSpPr>
              <a:spLocks/>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2" name="Freeform 311"/>
            <p:cNvSpPr>
              <a:spLocks/>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3" name="Freeform 312"/>
            <p:cNvSpPr>
              <a:spLocks/>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4" name="Freeform 313"/>
            <p:cNvSpPr>
              <a:spLocks/>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5" name="Freeform 314"/>
            <p:cNvSpPr>
              <a:spLocks/>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6" name="Freeform 315"/>
            <p:cNvSpPr>
              <a:spLocks/>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7" name="Freeform 316"/>
            <p:cNvSpPr>
              <a:spLocks/>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8"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9"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150" name="组合 149"/>
          <p:cNvGrpSpPr/>
          <p:nvPr/>
        </p:nvGrpSpPr>
        <p:grpSpPr>
          <a:xfrm>
            <a:off x="9773862" y="4072520"/>
            <a:ext cx="379977" cy="326869"/>
            <a:chOff x="3787022" y="1797643"/>
            <a:chExt cx="550817" cy="473832"/>
          </a:xfrm>
          <a:solidFill>
            <a:srgbClr val="1C4885"/>
          </a:solidFill>
        </p:grpSpPr>
        <p:sp>
          <p:nvSpPr>
            <p:cNvPr id="151" name="Oval 217"/>
            <p:cNvSpPr>
              <a:spLocks noChangeArrowheads="1"/>
            </p:cNvSpPr>
            <p:nvPr/>
          </p:nvSpPr>
          <p:spPr bwMode="auto">
            <a:xfrm>
              <a:off x="4007132" y="1931010"/>
              <a:ext cx="108428" cy="1355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2" name="Freeform 218"/>
            <p:cNvSpPr>
              <a:spLocks/>
            </p:cNvSpPr>
            <p:nvPr/>
          </p:nvSpPr>
          <p:spPr bwMode="auto">
            <a:xfrm>
              <a:off x="4079779" y="2081725"/>
              <a:ext cx="96502" cy="133367"/>
            </a:xfrm>
            <a:custGeom>
              <a:avLst/>
              <a:gdLst>
                <a:gd name="T0" fmla="*/ 36 w 38"/>
                <a:gd name="T1" fmla="*/ 12 h 52"/>
                <a:gd name="T2" fmla="*/ 24 w 38"/>
                <a:gd name="T3" fmla="*/ 1 h 52"/>
                <a:gd name="T4" fmla="*/ 12 w 38"/>
                <a:gd name="T5" fmla="*/ 1 h 52"/>
                <a:gd name="T6" fmla="*/ 20 w 38"/>
                <a:gd name="T7" fmla="*/ 7 h 52"/>
                <a:gd name="T8" fmla="*/ 9 w 38"/>
                <a:gd name="T9" fmla="*/ 13 h 52"/>
                <a:gd name="T10" fmla="*/ 14 w 38"/>
                <a:gd name="T11" fmla="*/ 21 h 52"/>
                <a:gd name="T12" fmla="*/ 0 w 38"/>
                <a:gd name="T13" fmla="*/ 52 h 52"/>
                <a:gd name="T14" fmla="*/ 0 w 38"/>
                <a:gd name="T15" fmla="*/ 52 h 52"/>
                <a:gd name="T16" fmla="*/ 38 w 38"/>
                <a:gd name="T17" fmla="*/ 37 h 52"/>
                <a:gd name="T18" fmla="*/ 36 w 38"/>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2">
                  <a:moveTo>
                    <a:pt x="36" y="12"/>
                  </a:moveTo>
                  <a:cubicBezTo>
                    <a:pt x="36" y="5"/>
                    <a:pt x="30" y="0"/>
                    <a:pt x="24" y="1"/>
                  </a:cubicBezTo>
                  <a:cubicBezTo>
                    <a:pt x="24" y="1"/>
                    <a:pt x="19" y="1"/>
                    <a:pt x="12" y="1"/>
                  </a:cubicBezTo>
                  <a:cubicBezTo>
                    <a:pt x="20" y="7"/>
                    <a:pt x="20" y="7"/>
                    <a:pt x="20" y="7"/>
                  </a:cubicBezTo>
                  <a:cubicBezTo>
                    <a:pt x="9" y="13"/>
                    <a:pt x="9" y="13"/>
                    <a:pt x="9" y="13"/>
                  </a:cubicBezTo>
                  <a:cubicBezTo>
                    <a:pt x="14" y="21"/>
                    <a:pt x="14" y="21"/>
                    <a:pt x="14" y="21"/>
                  </a:cubicBezTo>
                  <a:cubicBezTo>
                    <a:pt x="0" y="52"/>
                    <a:pt x="0" y="52"/>
                    <a:pt x="0" y="52"/>
                  </a:cubicBezTo>
                  <a:cubicBezTo>
                    <a:pt x="0" y="52"/>
                    <a:pt x="0" y="52"/>
                    <a:pt x="0" y="52"/>
                  </a:cubicBezTo>
                  <a:cubicBezTo>
                    <a:pt x="15" y="51"/>
                    <a:pt x="28" y="45"/>
                    <a:pt x="38" y="37"/>
                  </a:cubicBezTo>
                  <a:lnTo>
                    <a:pt x="3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3" name="Freeform 219"/>
            <p:cNvSpPr>
              <a:spLocks/>
            </p:cNvSpPr>
            <p:nvPr/>
          </p:nvSpPr>
          <p:spPr bwMode="auto">
            <a:xfrm>
              <a:off x="3948581" y="2081725"/>
              <a:ext cx="95417" cy="133367"/>
            </a:xfrm>
            <a:custGeom>
              <a:avLst/>
              <a:gdLst>
                <a:gd name="T0" fmla="*/ 23 w 37"/>
                <a:gd name="T1" fmla="*/ 21 h 52"/>
                <a:gd name="T2" fmla="*/ 28 w 37"/>
                <a:gd name="T3" fmla="*/ 13 h 52"/>
                <a:gd name="T4" fmla="*/ 17 w 37"/>
                <a:gd name="T5" fmla="*/ 7 h 52"/>
                <a:gd name="T6" fmla="*/ 25 w 37"/>
                <a:gd name="T7" fmla="*/ 0 h 52"/>
                <a:gd name="T8" fmla="*/ 15 w 37"/>
                <a:gd name="T9" fmla="*/ 1 h 52"/>
                <a:gd name="T10" fmla="*/ 15 w 37"/>
                <a:gd name="T11" fmla="*/ 1 h 52"/>
                <a:gd name="T12" fmla="*/ 2 w 37"/>
                <a:gd name="T13" fmla="*/ 12 h 52"/>
                <a:gd name="T14" fmla="*/ 0 w 37"/>
                <a:gd name="T15" fmla="*/ 37 h 52"/>
                <a:gd name="T16" fmla="*/ 37 w 37"/>
                <a:gd name="T17" fmla="*/ 52 h 52"/>
                <a:gd name="T18" fmla="*/ 37 w 37"/>
                <a:gd name="T19" fmla="*/ 52 h 52"/>
                <a:gd name="T20" fmla="*/ 23 w 37"/>
                <a:gd name="T21"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2">
                  <a:moveTo>
                    <a:pt x="23" y="21"/>
                  </a:moveTo>
                  <a:cubicBezTo>
                    <a:pt x="28" y="13"/>
                    <a:pt x="28" y="13"/>
                    <a:pt x="28" y="13"/>
                  </a:cubicBezTo>
                  <a:cubicBezTo>
                    <a:pt x="17" y="7"/>
                    <a:pt x="17" y="7"/>
                    <a:pt x="17" y="7"/>
                  </a:cubicBezTo>
                  <a:cubicBezTo>
                    <a:pt x="25" y="0"/>
                    <a:pt x="25" y="0"/>
                    <a:pt x="25" y="0"/>
                  </a:cubicBezTo>
                  <a:cubicBezTo>
                    <a:pt x="19" y="0"/>
                    <a:pt x="15" y="0"/>
                    <a:pt x="15" y="1"/>
                  </a:cubicBezTo>
                  <a:cubicBezTo>
                    <a:pt x="15" y="1"/>
                    <a:pt x="15" y="1"/>
                    <a:pt x="15" y="1"/>
                  </a:cubicBezTo>
                  <a:cubicBezTo>
                    <a:pt x="8" y="0"/>
                    <a:pt x="3" y="5"/>
                    <a:pt x="2" y="12"/>
                  </a:cubicBezTo>
                  <a:cubicBezTo>
                    <a:pt x="0" y="37"/>
                    <a:pt x="0" y="37"/>
                    <a:pt x="0" y="37"/>
                  </a:cubicBezTo>
                  <a:cubicBezTo>
                    <a:pt x="10" y="46"/>
                    <a:pt x="23" y="51"/>
                    <a:pt x="37" y="52"/>
                  </a:cubicBezTo>
                  <a:cubicBezTo>
                    <a:pt x="37" y="52"/>
                    <a:pt x="37" y="52"/>
                    <a:pt x="37" y="52"/>
                  </a:cubicBezTo>
                  <a:lnTo>
                    <a:pt x="2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4" name="Freeform 220"/>
            <p:cNvSpPr>
              <a:spLocks/>
            </p:cNvSpPr>
            <p:nvPr/>
          </p:nvSpPr>
          <p:spPr bwMode="auto">
            <a:xfrm>
              <a:off x="4043998" y="2081725"/>
              <a:ext cx="35782" cy="28191"/>
            </a:xfrm>
            <a:custGeom>
              <a:avLst/>
              <a:gdLst>
                <a:gd name="T0" fmla="*/ 28 w 33"/>
                <a:gd name="T1" fmla="*/ 26 h 26"/>
                <a:gd name="T2" fmla="*/ 28 w 33"/>
                <a:gd name="T3" fmla="*/ 26 h 26"/>
                <a:gd name="T4" fmla="*/ 33 w 33"/>
                <a:gd name="T5" fmla="*/ 24 h 26"/>
                <a:gd name="T6" fmla="*/ 28 w 33"/>
                <a:gd name="T7" fmla="*/ 0 h 26"/>
                <a:gd name="T8" fmla="*/ 7 w 33"/>
                <a:gd name="T9" fmla="*/ 0 h 26"/>
                <a:gd name="T10" fmla="*/ 0 w 33"/>
                <a:gd name="T11" fmla="*/ 24 h 26"/>
                <a:gd name="T12" fmla="*/ 4 w 33"/>
                <a:gd name="T13" fmla="*/ 26 h 26"/>
                <a:gd name="T14" fmla="*/ 4 w 33"/>
                <a:gd name="T15" fmla="*/ 26 h 26"/>
                <a:gd name="T16" fmla="*/ 28 w 3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28" y="26"/>
                  </a:moveTo>
                  <a:lnTo>
                    <a:pt x="28" y="26"/>
                  </a:lnTo>
                  <a:lnTo>
                    <a:pt x="33" y="24"/>
                  </a:lnTo>
                  <a:lnTo>
                    <a:pt x="28" y="0"/>
                  </a:lnTo>
                  <a:lnTo>
                    <a:pt x="7" y="0"/>
                  </a:lnTo>
                  <a:lnTo>
                    <a:pt x="0" y="24"/>
                  </a:lnTo>
                  <a:lnTo>
                    <a:pt x="4" y="26"/>
                  </a:lnTo>
                  <a:lnTo>
                    <a:pt x="4" y="26"/>
                  </a:ln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5" name="Freeform 221"/>
            <p:cNvSpPr>
              <a:spLocks/>
            </p:cNvSpPr>
            <p:nvPr/>
          </p:nvSpPr>
          <p:spPr bwMode="auto">
            <a:xfrm>
              <a:off x="4043998" y="2109916"/>
              <a:ext cx="35782" cy="108428"/>
            </a:xfrm>
            <a:custGeom>
              <a:avLst/>
              <a:gdLst>
                <a:gd name="T0" fmla="*/ 12 w 14"/>
                <a:gd name="T1" fmla="*/ 0 h 42"/>
                <a:gd name="T2" fmla="*/ 12 w 14"/>
                <a:gd name="T3" fmla="*/ 0 h 42"/>
                <a:gd name="T4" fmla="*/ 2 w 14"/>
                <a:gd name="T5" fmla="*/ 0 h 42"/>
                <a:gd name="T6" fmla="*/ 2 w 14"/>
                <a:gd name="T7" fmla="*/ 0 h 42"/>
                <a:gd name="T8" fmla="*/ 0 w 14"/>
                <a:gd name="T9" fmla="*/ 41 h 42"/>
                <a:gd name="T10" fmla="*/ 0 w 14"/>
                <a:gd name="T11" fmla="*/ 41 h 42"/>
                <a:gd name="T12" fmla="*/ 7 w 14"/>
                <a:gd name="T13" fmla="*/ 42 h 42"/>
                <a:gd name="T14" fmla="*/ 14 w 14"/>
                <a:gd name="T15" fmla="*/ 41 h 42"/>
                <a:gd name="T16" fmla="*/ 14 w 14"/>
                <a:gd name="T17" fmla="*/ 41 h 42"/>
                <a:gd name="T18" fmla="*/ 12 w 14"/>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2">
                  <a:moveTo>
                    <a:pt x="12" y="0"/>
                  </a:moveTo>
                  <a:cubicBezTo>
                    <a:pt x="12" y="0"/>
                    <a:pt x="12" y="0"/>
                    <a:pt x="12" y="0"/>
                  </a:cubicBezTo>
                  <a:cubicBezTo>
                    <a:pt x="2" y="0"/>
                    <a:pt x="2" y="0"/>
                    <a:pt x="2" y="0"/>
                  </a:cubicBezTo>
                  <a:cubicBezTo>
                    <a:pt x="2" y="0"/>
                    <a:pt x="2" y="0"/>
                    <a:pt x="2" y="0"/>
                  </a:cubicBezTo>
                  <a:cubicBezTo>
                    <a:pt x="0" y="41"/>
                    <a:pt x="0" y="41"/>
                    <a:pt x="0" y="41"/>
                  </a:cubicBezTo>
                  <a:cubicBezTo>
                    <a:pt x="0" y="41"/>
                    <a:pt x="0" y="41"/>
                    <a:pt x="0" y="41"/>
                  </a:cubicBezTo>
                  <a:cubicBezTo>
                    <a:pt x="3" y="42"/>
                    <a:pt x="5" y="42"/>
                    <a:pt x="7" y="42"/>
                  </a:cubicBezTo>
                  <a:cubicBezTo>
                    <a:pt x="10" y="42"/>
                    <a:pt x="12" y="42"/>
                    <a:pt x="14" y="41"/>
                  </a:cubicBezTo>
                  <a:cubicBezTo>
                    <a:pt x="14" y="41"/>
                    <a:pt x="14" y="41"/>
                    <a:pt x="14" y="41"/>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6" name="Freeform 222"/>
            <p:cNvSpPr>
              <a:spLocks/>
            </p:cNvSpPr>
            <p:nvPr/>
          </p:nvSpPr>
          <p:spPr bwMode="auto">
            <a:xfrm>
              <a:off x="3826056" y="2032933"/>
              <a:ext cx="460821" cy="238542"/>
            </a:xfrm>
            <a:custGeom>
              <a:avLst/>
              <a:gdLst>
                <a:gd name="T0" fmla="*/ 92 w 180"/>
                <a:gd name="T1" fmla="*/ 93 h 93"/>
                <a:gd name="T2" fmla="*/ 0 w 180"/>
                <a:gd name="T3" fmla="*/ 0 h 93"/>
                <a:gd name="T4" fmla="*/ 23 w 180"/>
                <a:gd name="T5" fmla="*/ 0 h 93"/>
                <a:gd name="T6" fmla="*/ 92 w 180"/>
                <a:gd name="T7" fmla="*/ 70 h 93"/>
                <a:gd name="T8" fmla="*/ 158 w 180"/>
                <a:gd name="T9" fmla="*/ 22 h 93"/>
                <a:gd name="T10" fmla="*/ 180 w 180"/>
                <a:gd name="T11" fmla="*/ 30 h 93"/>
                <a:gd name="T12" fmla="*/ 92 w 180"/>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80" h="93">
                  <a:moveTo>
                    <a:pt x="92" y="93"/>
                  </a:moveTo>
                  <a:cubicBezTo>
                    <a:pt x="41" y="93"/>
                    <a:pt x="0" y="51"/>
                    <a:pt x="0" y="0"/>
                  </a:cubicBezTo>
                  <a:cubicBezTo>
                    <a:pt x="23" y="0"/>
                    <a:pt x="23" y="0"/>
                    <a:pt x="23" y="0"/>
                  </a:cubicBezTo>
                  <a:cubicBezTo>
                    <a:pt x="23" y="39"/>
                    <a:pt x="54" y="70"/>
                    <a:pt x="92" y="70"/>
                  </a:cubicBezTo>
                  <a:cubicBezTo>
                    <a:pt x="122" y="70"/>
                    <a:pt x="149" y="51"/>
                    <a:pt x="158" y="22"/>
                  </a:cubicBezTo>
                  <a:cubicBezTo>
                    <a:pt x="180" y="30"/>
                    <a:pt x="180" y="30"/>
                    <a:pt x="180" y="30"/>
                  </a:cubicBezTo>
                  <a:cubicBezTo>
                    <a:pt x="168" y="67"/>
                    <a:pt x="132" y="93"/>
                    <a:pt x="92"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7" name="Freeform 223"/>
            <p:cNvSpPr>
              <a:spLocks/>
            </p:cNvSpPr>
            <p:nvPr/>
          </p:nvSpPr>
          <p:spPr bwMode="auto">
            <a:xfrm>
              <a:off x="3787022" y="1979802"/>
              <a:ext cx="133367" cy="66142"/>
            </a:xfrm>
            <a:custGeom>
              <a:avLst/>
              <a:gdLst>
                <a:gd name="T0" fmla="*/ 123 w 123"/>
                <a:gd name="T1" fmla="*/ 61 h 61"/>
                <a:gd name="T2" fmla="*/ 62 w 123"/>
                <a:gd name="T3" fmla="*/ 0 h 61"/>
                <a:gd name="T4" fmla="*/ 0 w 123"/>
                <a:gd name="T5" fmla="*/ 61 h 61"/>
                <a:gd name="T6" fmla="*/ 123 w 123"/>
                <a:gd name="T7" fmla="*/ 61 h 61"/>
              </a:gdLst>
              <a:ahLst/>
              <a:cxnLst>
                <a:cxn ang="0">
                  <a:pos x="T0" y="T1"/>
                </a:cxn>
                <a:cxn ang="0">
                  <a:pos x="T2" y="T3"/>
                </a:cxn>
                <a:cxn ang="0">
                  <a:pos x="T4" y="T5"/>
                </a:cxn>
                <a:cxn ang="0">
                  <a:pos x="T6" y="T7"/>
                </a:cxn>
              </a:cxnLst>
              <a:rect l="0" t="0" r="r" b="b"/>
              <a:pathLst>
                <a:path w="123" h="61">
                  <a:moveTo>
                    <a:pt x="123" y="61"/>
                  </a:moveTo>
                  <a:lnTo>
                    <a:pt x="62" y="0"/>
                  </a:lnTo>
                  <a:lnTo>
                    <a:pt x="0" y="61"/>
                  </a:lnTo>
                  <a:lnTo>
                    <a:pt x="12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8" name="Freeform 224"/>
            <p:cNvSpPr>
              <a:spLocks/>
            </p:cNvSpPr>
            <p:nvPr/>
          </p:nvSpPr>
          <p:spPr bwMode="auto">
            <a:xfrm>
              <a:off x="3837984" y="1797643"/>
              <a:ext cx="461905" cy="235290"/>
            </a:xfrm>
            <a:custGeom>
              <a:avLst/>
              <a:gdLst>
                <a:gd name="T0" fmla="*/ 180 w 180"/>
                <a:gd name="T1" fmla="*/ 92 h 92"/>
                <a:gd name="T2" fmla="*/ 157 w 180"/>
                <a:gd name="T3" fmla="*/ 92 h 92"/>
                <a:gd name="T4" fmla="*/ 88 w 180"/>
                <a:gd name="T5" fmla="*/ 23 h 92"/>
                <a:gd name="T6" fmla="*/ 21 w 180"/>
                <a:gd name="T7" fmla="*/ 70 h 92"/>
                <a:gd name="T8" fmla="*/ 0 w 180"/>
                <a:gd name="T9" fmla="*/ 63 h 92"/>
                <a:gd name="T10" fmla="*/ 88 w 180"/>
                <a:gd name="T11" fmla="*/ 0 h 92"/>
                <a:gd name="T12" fmla="*/ 180 w 180"/>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80" h="92">
                  <a:moveTo>
                    <a:pt x="180" y="92"/>
                  </a:moveTo>
                  <a:cubicBezTo>
                    <a:pt x="157" y="92"/>
                    <a:pt x="157" y="92"/>
                    <a:pt x="157" y="92"/>
                  </a:cubicBezTo>
                  <a:cubicBezTo>
                    <a:pt x="157" y="54"/>
                    <a:pt x="126" y="23"/>
                    <a:pt x="88" y="23"/>
                  </a:cubicBezTo>
                  <a:cubicBezTo>
                    <a:pt x="57" y="23"/>
                    <a:pt x="31" y="42"/>
                    <a:pt x="21" y="70"/>
                  </a:cubicBezTo>
                  <a:cubicBezTo>
                    <a:pt x="0" y="63"/>
                    <a:pt x="0" y="63"/>
                    <a:pt x="0" y="63"/>
                  </a:cubicBezTo>
                  <a:cubicBezTo>
                    <a:pt x="12" y="25"/>
                    <a:pt x="48" y="0"/>
                    <a:pt x="88" y="0"/>
                  </a:cubicBezTo>
                  <a:cubicBezTo>
                    <a:pt x="139" y="0"/>
                    <a:pt x="180" y="41"/>
                    <a:pt x="18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9" name="Freeform 225"/>
            <p:cNvSpPr>
              <a:spLocks/>
            </p:cNvSpPr>
            <p:nvPr/>
          </p:nvSpPr>
          <p:spPr bwMode="auto">
            <a:xfrm>
              <a:off x="4202303" y="2021005"/>
              <a:ext cx="135536" cy="68310"/>
            </a:xfrm>
            <a:custGeom>
              <a:avLst/>
              <a:gdLst>
                <a:gd name="T0" fmla="*/ 0 w 125"/>
                <a:gd name="T1" fmla="*/ 0 h 63"/>
                <a:gd name="T2" fmla="*/ 64 w 125"/>
                <a:gd name="T3" fmla="*/ 63 h 63"/>
                <a:gd name="T4" fmla="*/ 125 w 125"/>
                <a:gd name="T5" fmla="*/ 0 h 63"/>
                <a:gd name="T6" fmla="*/ 0 w 125"/>
                <a:gd name="T7" fmla="*/ 0 h 63"/>
              </a:gdLst>
              <a:ahLst/>
              <a:cxnLst>
                <a:cxn ang="0">
                  <a:pos x="T0" y="T1"/>
                </a:cxn>
                <a:cxn ang="0">
                  <a:pos x="T2" y="T3"/>
                </a:cxn>
                <a:cxn ang="0">
                  <a:pos x="T4" y="T5"/>
                </a:cxn>
                <a:cxn ang="0">
                  <a:pos x="T6" y="T7"/>
                </a:cxn>
              </a:cxnLst>
              <a:rect l="0" t="0" r="r" b="b"/>
              <a:pathLst>
                <a:path w="125" h="63">
                  <a:moveTo>
                    <a:pt x="0" y="0"/>
                  </a:moveTo>
                  <a:lnTo>
                    <a:pt x="64" y="63"/>
                  </a:lnTo>
                  <a:lnTo>
                    <a:pt x="12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cxnSp>
        <p:nvCxnSpPr>
          <p:cNvPr id="160" name="直接连接符 159"/>
          <p:cNvCxnSpPr/>
          <p:nvPr/>
        </p:nvCxnSpPr>
        <p:spPr bwMode="auto">
          <a:xfrm>
            <a:off x="11540375" y="3451815"/>
            <a:ext cx="623135" cy="0"/>
          </a:xfrm>
          <a:prstGeom prst="line">
            <a:avLst/>
          </a:prstGeom>
          <a:solidFill>
            <a:schemeClr val="accent1"/>
          </a:solidFill>
          <a:ln w="9525" cap="flat" cmpd="sng" algn="ctr">
            <a:solidFill>
              <a:srgbClr val="1C488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1" name="Freeform 5"/>
          <p:cNvSpPr>
            <a:spLocks/>
          </p:cNvSpPr>
          <p:nvPr/>
        </p:nvSpPr>
        <p:spPr bwMode="auto">
          <a:xfrm rot="10800000">
            <a:off x="10525165" y="2987667"/>
            <a:ext cx="1004180" cy="8899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1C4885"/>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sym typeface="Arial" panose="020B0604020202020204" pitchFamily="34" charset="0"/>
            </a:endParaRPr>
          </a:p>
        </p:txBody>
      </p:sp>
      <p:grpSp>
        <p:nvGrpSpPr>
          <p:cNvPr id="162" name="组合 161"/>
          <p:cNvGrpSpPr/>
          <p:nvPr/>
        </p:nvGrpSpPr>
        <p:grpSpPr>
          <a:xfrm>
            <a:off x="10865165" y="3294250"/>
            <a:ext cx="317815" cy="272523"/>
            <a:chOff x="3546346" y="2339026"/>
            <a:chExt cx="897787" cy="769842"/>
          </a:xfrm>
          <a:solidFill>
            <a:srgbClr val="1C4885"/>
          </a:solidFill>
        </p:grpSpPr>
        <p:sp>
          <p:nvSpPr>
            <p:cNvPr id="163" name="Rectangle 227"/>
            <p:cNvSpPr>
              <a:spLocks noChangeArrowheads="1"/>
            </p:cNvSpPr>
            <p:nvPr/>
          </p:nvSpPr>
          <p:spPr bwMode="auto">
            <a:xfrm>
              <a:off x="3561526" y="3077423"/>
              <a:ext cx="882607" cy="3144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4" name="Freeform 228"/>
            <p:cNvSpPr>
              <a:spLocks/>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5" name="Freeform 229"/>
            <p:cNvSpPr>
              <a:spLocks/>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6" name="Freeform 230"/>
            <p:cNvSpPr>
              <a:spLocks/>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7" name="Freeform 231"/>
            <p:cNvSpPr>
              <a:spLocks/>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8" name="Freeform 232"/>
            <p:cNvSpPr>
              <a:spLocks/>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9" name="Freeform 233"/>
            <p:cNvSpPr>
              <a:spLocks/>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
        <p:nvSpPr>
          <p:cNvPr id="75" name="矩形 74">
            <a:extLst>
              <a:ext uri="{FF2B5EF4-FFF2-40B4-BE49-F238E27FC236}">
                <a16:creationId xmlns:a16="http://schemas.microsoft.com/office/drawing/2014/main" id="{844AB271-9655-4164-ABE0-39B8424B8CE3}"/>
              </a:ext>
            </a:extLst>
          </p:cNvPr>
          <p:cNvSpPr/>
          <p:nvPr/>
        </p:nvSpPr>
        <p:spPr bwMode="auto">
          <a:xfrm>
            <a:off x="118984" y="1810381"/>
            <a:ext cx="4620963" cy="80335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4000" b="0" i="0" u="none" strike="noStrike" cap="none" normalizeH="0" baseline="0" dirty="0">
                <a:ln>
                  <a:noFill/>
                </a:ln>
                <a:solidFill>
                  <a:schemeClr val="tx2">
                    <a:alpha val="20000"/>
                  </a:schemeClr>
                </a:solidFill>
                <a:effectLst/>
                <a:latin typeface="Broadway" pitchFamily="82" charset="0"/>
              </a:rPr>
              <a:t>南京大学 </a:t>
            </a:r>
            <a:r>
              <a:rPr kumimoji="0" lang="en-US" altLang="zh-CN" sz="4000" b="0" i="0" u="none" strike="noStrike" cap="none" normalizeH="0" baseline="0" dirty="0">
                <a:ln>
                  <a:noFill/>
                </a:ln>
                <a:solidFill>
                  <a:schemeClr val="tx2">
                    <a:alpha val="20000"/>
                  </a:schemeClr>
                </a:solidFill>
                <a:effectLst/>
                <a:latin typeface="Broadway" pitchFamily="82" charset="0"/>
              </a:rPr>
              <a:t>&amp; </a:t>
            </a:r>
            <a:r>
              <a:rPr kumimoji="0" lang="zh-CN" altLang="en-US" sz="4000" b="0" i="0" u="none" strike="noStrike" cap="none" normalizeH="0" baseline="0" dirty="0">
                <a:ln>
                  <a:noFill/>
                </a:ln>
                <a:solidFill>
                  <a:schemeClr val="tx2">
                    <a:alpha val="20000"/>
                  </a:schemeClr>
                </a:solidFill>
                <a:effectLst/>
                <a:latin typeface="Broadway" pitchFamily="82" charset="0"/>
              </a:rPr>
              <a:t>慧工云</a:t>
            </a:r>
          </a:p>
        </p:txBody>
      </p:sp>
    </p:spTree>
    <p:extLst>
      <p:ext uri="{BB962C8B-B14F-4D97-AF65-F5344CB8AC3E}">
        <p14:creationId xmlns:p14="http://schemas.microsoft.com/office/powerpoint/2010/main" val="164400844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74624" y="220663"/>
            <a:ext cx="5121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用户群体：企业内部项目管理人员</a:t>
            </a:r>
          </a:p>
        </p:txBody>
      </p:sp>
      <p:sp>
        <p:nvSpPr>
          <p:cNvPr id="5123"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5128" name="圆角矩形 7"/>
          <p:cNvSpPr>
            <a:spLocks noChangeArrowheads="1"/>
          </p:cNvSpPr>
          <p:nvPr/>
        </p:nvSpPr>
        <p:spPr bwMode="auto">
          <a:xfrm>
            <a:off x="2802623" y="1118850"/>
            <a:ext cx="3498015" cy="531697"/>
          </a:xfrm>
          <a:prstGeom prst="roundRect">
            <a:avLst>
              <a:gd name="adj" fmla="val 16667"/>
            </a:avLst>
          </a:prstGeom>
          <a:solidFill>
            <a:schemeClr val="tx2"/>
          </a:solidFill>
          <a:ln>
            <a:noFill/>
          </a:ln>
        </p:spPr>
        <p:txBody>
          <a:bodyPr anchor="ctr"/>
          <a:lstStyle/>
          <a:p>
            <a:pPr algn="ctr" eaLnBrk="1" hangingPunct="1"/>
            <a:r>
              <a:rPr lang="zh-CN" altLang="en-US" sz="2000" b="1" dirty="0">
                <a:solidFill>
                  <a:schemeClr val="bg1"/>
                </a:solidFill>
                <a:latin typeface="Arial" pitchFamily="34" charset="0"/>
                <a:ea typeface="微软雅黑" pitchFamily="34" charset="-122"/>
                <a:sym typeface="Arial" pitchFamily="34" charset="0"/>
              </a:rPr>
              <a:t>从上级手中接手项目</a:t>
            </a:r>
            <a:endParaRPr lang="en-US" altLang="zh-CN" sz="2000" b="1" dirty="0">
              <a:solidFill>
                <a:schemeClr val="bg1"/>
              </a:solidFill>
              <a:latin typeface="Arial" pitchFamily="34" charset="0"/>
              <a:ea typeface="微软雅黑" pitchFamily="34" charset="-122"/>
              <a:sym typeface="Arial" pitchFamily="34" charset="0"/>
            </a:endParaRPr>
          </a:p>
        </p:txBody>
      </p:sp>
      <p:sp>
        <p:nvSpPr>
          <p:cNvPr id="2" name="圆角矩形 7">
            <a:extLst>
              <a:ext uri="{FF2B5EF4-FFF2-40B4-BE49-F238E27FC236}">
                <a16:creationId xmlns:a16="http://schemas.microsoft.com/office/drawing/2014/main" id="{B29319EF-1FED-FE70-8EBA-5A3E50CEC97C}"/>
              </a:ext>
            </a:extLst>
          </p:cNvPr>
          <p:cNvSpPr>
            <a:spLocks noChangeArrowheads="1"/>
          </p:cNvSpPr>
          <p:nvPr/>
        </p:nvSpPr>
        <p:spPr bwMode="auto">
          <a:xfrm>
            <a:off x="2735149" y="2257459"/>
            <a:ext cx="3641932" cy="531697"/>
          </a:xfrm>
          <a:prstGeom prst="roundRect">
            <a:avLst>
              <a:gd name="adj" fmla="val 16667"/>
            </a:avLst>
          </a:prstGeom>
          <a:solidFill>
            <a:schemeClr val="tx2"/>
          </a:solidFill>
          <a:ln>
            <a:noFill/>
          </a:ln>
        </p:spPr>
        <p:txBody>
          <a:bodyPr anchor="ctr"/>
          <a:lstStyle/>
          <a:p>
            <a:pPr algn="ctr" eaLnBrk="1" hangingPunct="1"/>
            <a:r>
              <a:rPr lang="zh-CN" altLang="en-US" sz="2000" b="1" dirty="0">
                <a:solidFill>
                  <a:schemeClr val="bg1"/>
                </a:solidFill>
                <a:latin typeface="Arial" pitchFamily="34" charset="0"/>
                <a:ea typeface="微软雅黑" pitchFamily="34" charset="-122"/>
                <a:sym typeface="Arial" pitchFamily="34" charset="0"/>
              </a:rPr>
              <a:t>向组内成员分配任务及</a:t>
            </a:r>
            <a:r>
              <a:rPr lang="en-US" altLang="zh-CN" sz="2000" b="1" dirty="0">
                <a:solidFill>
                  <a:schemeClr val="bg1"/>
                </a:solidFill>
                <a:latin typeface="Arial" pitchFamily="34" charset="0"/>
                <a:ea typeface="微软雅黑" pitchFamily="34" charset="-122"/>
                <a:sym typeface="Arial" pitchFamily="34" charset="0"/>
              </a:rPr>
              <a:t>SOP</a:t>
            </a:r>
          </a:p>
        </p:txBody>
      </p:sp>
      <p:sp>
        <p:nvSpPr>
          <p:cNvPr id="3" name="圆角矩形 7">
            <a:extLst>
              <a:ext uri="{FF2B5EF4-FFF2-40B4-BE49-F238E27FC236}">
                <a16:creationId xmlns:a16="http://schemas.microsoft.com/office/drawing/2014/main" id="{99BD9D9F-9C7E-09AE-2B50-8682DE4ABDB5}"/>
              </a:ext>
            </a:extLst>
          </p:cNvPr>
          <p:cNvSpPr>
            <a:spLocks noChangeArrowheads="1"/>
          </p:cNvSpPr>
          <p:nvPr/>
        </p:nvSpPr>
        <p:spPr bwMode="auto">
          <a:xfrm>
            <a:off x="2802619" y="3379530"/>
            <a:ext cx="3498015" cy="531697"/>
          </a:xfrm>
          <a:prstGeom prst="roundRect">
            <a:avLst>
              <a:gd name="adj" fmla="val 16667"/>
            </a:avLst>
          </a:prstGeom>
          <a:solidFill>
            <a:schemeClr val="tx2"/>
          </a:solidFill>
          <a:ln>
            <a:noFill/>
          </a:ln>
        </p:spPr>
        <p:txBody>
          <a:bodyPr anchor="ctr"/>
          <a:lstStyle/>
          <a:p>
            <a:pPr algn="ctr" eaLnBrk="1" hangingPunct="1"/>
            <a:r>
              <a:rPr lang="zh-CN" altLang="en-US" sz="2000" b="1" dirty="0">
                <a:solidFill>
                  <a:schemeClr val="bg1"/>
                </a:solidFill>
                <a:latin typeface="Arial" pitchFamily="34" charset="0"/>
                <a:ea typeface="微软雅黑" pitchFamily="34" charset="-122"/>
                <a:sym typeface="Arial" pitchFamily="34" charset="0"/>
              </a:rPr>
              <a:t>组员汇报日常工作进展</a:t>
            </a:r>
            <a:endParaRPr lang="en-US" altLang="zh-CN" sz="2000" b="1" dirty="0">
              <a:solidFill>
                <a:schemeClr val="bg1"/>
              </a:solidFill>
              <a:latin typeface="Arial" pitchFamily="34" charset="0"/>
              <a:ea typeface="微软雅黑" pitchFamily="34" charset="-122"/>
              <a:sym typeface="Arial" pitchFamily="34" charset="0"/>
            </a:endParaRPr>
          </a:p>
        </p:txBody>
      </p:sp>
      <p:sp>
        <p:nvSpPr>
          <p:cNvPr id="4" name="圆角矩形 7">
            <a:extLst>
              <a:ext uri="{FF2B5EF4-FFF2-40B4-BE49-F238E27FC236}">
                <a16:creationId xmlns:a16="http://schemas.microsoft.com/office/drawing/2014/main" id="{61C13B62-3BFD-A109-E3E1-25635748D517}"/>
              </a:ext>
            </a:extLst>
          </p:cNvPr>
          <p:cNvSpPr>
            <a:spLocks noChangeArrowheads="1"/>
          </p:cNvSpPr>
          <p:nvPr/>
        </p:nvSpPr>
        <p:spPr bwMode="auto">
          <a:xfrm>
            <a:off x="2802619" y="4515344"/>
            <a:ext cx="3498015" cy="531697"/>
          </a:xfrm>
          <a:prstGeom prst="roundRect">
            <a:avLst>
              <a:gd name="adj" fmla="val 16667"/>
            </a:avLst>
          </a:prstGeom>
          <a:solidFill>
            <a:schemeClr val="tx2"/>
          </a:solidFill>
          <a:ln>
            <a:noFill/>
          </a:ln>
        </p:spPr>
        <p:txBody>
          <a:bodyPr anchor="ctr"/>
          <a:lstStyle/>
          <a:p>
            <a:pPr algn="ctr" eaLnBrk="1" hangingPunct="1"/>
            <a:r>
              <a:rPr lang="zh-CN" altLang="en-US" sz="2000" b="1" dirty="0">
                <a:solidFill>
                  <a:schemeClr val="bg1"/>
                </a:solidFill>
                <a:latin typeface="Arial" pitchFamily="34" charset="0"/>
                <a:ea typeface="微软雅黑" pitchFamily="34" charset="-122"/>
                <a:sym typeface="Arial" pitchFamily="34" charset="0"/>
              </a:rPr>
              <a:t>向上级展示项目阶段性成果</a:t>
            </a:r>
            <a:endParaRPr lang="en-US" altLang="zh-CN" sz="2000" b="1" dirty="0">
              <a:solidFill>
                <a:schemeClr val="bg1"/>
              </a:solidFill>
              <a:latin typeface="Arial" pitchFamily="34" charset="0"/>
              <a:ea typeface="微软雅黑" pitchFamily="34" charset="-122"/>
              <a:sym typeface="Arial" pitchFamily="34" charset="0"/>
            </a:endParaRPr>
          </a:p>
        </p:txBody>
      </p:sp>
      <p:sp>
        <p:nvSpPr>
          <p:cNvPr id="5" name="箭头: 下 4">
            <a:extLst>
              <a:ext uri="{FF2B5EF4-FFF2-40B4-BE49-F238E27FC236}">
                <a16:creationId xmlns:a16="http://schemas.microsoft.com/office/drawing/2014/main" id="{D6AA4803-7676-85FB-34F5-7697C38E1DAB}"/>
              </a:ext>
            </a:extLst>
          </p:cNvPr>
          <p:cNvSpPr/>
          <p:nvPr/>
        </p:nvSpPr>
        <p:spPr bwMode="auto">
          <a:xfrm>
            <a:off x="4268793" y="1667085"/>
            <a:ext cx="304764" cy="612863"/>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6" name="箭头: 下 5">
            <a:extLst>
              <a:ext uri="{FF2B5EF4-FFF2-40B4-BE49-F238E27FC236}">
                <a16:creationId xmlns:a16="http://schemas.microsoft.com/office/drawing/2014/main" id="{D6C9649B-3DA3-3082-8519-4885DA197FC1}"/>
              </a:ext>
            </a:extLst>
          </p:cNvPr>
          <p:cNvSpPr/>
          <p:nvPr/>
        </p:nvSpPr>
        <p:spPr bwMode="auto">
          <a:xfrm>
            <a:off x="4268793" y="2789156"/>
            <a:ext cx="304764" cy="620446"/>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7" name="箭头: 下 6">
            <a:extLst>
              <a:ext uri="{FF2B5EF4-FFF2-40B4-BE49-F238E27FC236}">
                <a16:creationId xmlns:a16="http://schemas.microsoft.com/office/drawing/2014/main" id="{308A72E8-E167-51E2-863C-08F4E60169EB}"/>
              </a:ext>
            </a:extLst>
          </p:cNvPr>
          <p:cNvSpPr/>
          <p:nvPr/>
        </p:nvSpPr>
        <p:spPr bwMode="auto">
          <a:xfrm>
            <a:off x="4268793" y="3918810"/>
            <a:ext cx="304764" cy="62181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8" name="箭头: 右弧形 7">
            <a:extLst>
              <a:ext uri="{FF2B5EF4-FFF2-40B4-BE49-F238E27FC236}">
                <a16:creationId xmlns:a16="http://schemas.microsoft.com/office/drawing/2014/main" id="{8C5DAD0E-2641-4EB5-7BF5-9896209F3412}"/>
              </a:ext>
            </a:extLst>
          </p:cNvPr>
          <p:cNvSpPr/>
          <p:nvPr/>
        </p:nvSpPr>
        <p:spPr bwMode="auto">
          <a:xfrm rot="10800000">
            <a:off x="1943669" y="3708108"/>
            <a:ext cx="687897" cy="949918"/>
          </a:xfrm>
          <a:prstGeom prst="curved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
        <p:nvSpPr>
          <p:cNvPr id="9" name="对话气泡: 椭圆形 8">
            <a:extLst>
              <a:ext uri="{FF2B5EF4-FFF2-40B4-BE49-F238E27FC236}">
                <a16:creationId xmlns:a16="http://schemas.microsoft.com/office/drawing/2014/main" id="{158649CE-325C-427E-BB0F-98741D6F0A7D}"/>
              </a:ext>
            </a:extLst>
          </p:cNvPr>
          <p:cNvSpPr/>
          <p:nvPr/>
        </p:nvSpPr>
        <p:spPr bwMode="auto">
          <a:xfrm>
            <a:off x="6310307" y="473132"/>
            <a:ext cx="2082800" cy="714149"/>
          </a:xfrm>
          <a:prstGeom prst="wedgeEllipseCallout">
            <a:avLst>
              <a:gd name="adj1" fmla="val -40900"/>
              <a:gd name="adj2" fmla="val 68348"/>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2000" b="1" dirty="0">
                <a:solidFill>
                  <a:schemeClr val="bg1"/>
                </a:solidFill>
                <a:latin typeface="微软雅黑" panose="020B0503020204020204" pitchFamily="34" charset="-122"/>
                <a:ea typeface="微软雅黑" panose="020B0503020204020204" pitchFamily="34" charset="-122"/>
              </a:rPr>
              <a:t>成功</a:t>
            </a:r>
            <a:endParaRPr kumimoji="0"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0" name="对话气泡: 椭圆形 9">
            <a:extLst>
              <a:ext uri="{FF2B5EF4-FFF2-40B4-BE49-F238E27FC236}">
                <a16:creationId xmlns:a16="http://schemas.microsoft.com/office/drawing/2014/main" id="{2ABDD4C7-FFC9-A2A5-DBC7-A4239F363A5B}"/>
              </a:ext>
            </a:extLst>
          </p:cNvPr>
          <p:cNvSpPr/>
          <p:nvPr/>
        </p:nvSpPr>
        <p:spPr bwMode="auto">
          <a:xfrm>
            <a:off x="6300634" y="1616441"/>
            <a:ext cx="2082801" cy="714149"/>
          </a:xfrm>
          <a:prstGeom prst="wedgeEllipseCallout">
            <a:avLst>
              <a:gd name="adj1" fmla="val -40900"/>
              <a:gd name="adj2" fmla="val 74196"/>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成功</a:t>
            </a:r>
            <a:endParaRPr kumimoji="0"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dirty="0">
              <a:ln>
                <a:noFill/>
              </a:ln>
              <a:solidFill>
                <a:schemeClr val="tx1"/>
              </a:solidFill>
              <a:effectLst/>
              <a:latin typeface="Calibri" pitchFamily="34" charset="0"/>
              <a:ea typeface="宋体" pitchFamily="2" charset="-122"/>
            </a:endParaRPr>
          </a:p>
        </p:txBody>
      </p:sp>
      <p:sp>
        <p:nvSpPr>
          <p:cNvPr id="11" name="对话气泡: 椭圆形 10">
            <a:extLst>
              <a:ext uri="{FF2B5EF4-FFF2-40B4-BE49-F238E27FC236}">
                <a16:creationId xmlns:a16="http://schemas.microsoft.com/office/drawing/2014/main" id="{90B5CC05-89FC-E83A-8E30-EBEFB11B5E30}"/>
              </a:ext>
            </a:extLst>
          </p:cNvPr>
          <p:cNvSpPr/>
          <p:nvPr/>
        </p:nvSpPr>
        <p:spPr bwMode="auto">
          <a:xfrm>
            <a:off x="6300634" y="2759750"/>
            <a:ext cx="2221156" cy="714149"/>
          </a:xfrm>
          <a:prstGeom prst="wedgeEllipseCallout">
            <a:avLst>
              <a:gd name="adj1" fmla="val -44529"/>
              <a:gd name="adj2" fmla="val 67178"/>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成功</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吗？</a:t>
            </a:r>
            <a:endParaRPr kumimoji="0"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
        <p:nvSpPr>
          <p:cNvPr id="12" name="对话气泡: 椭圆形 11">
            <a:extLst>
              <a:ext uri="{FF2B5EF4-FFF2-40B4-BE49-F238E27FC236}">
                <a16:creationId xmlns:a16="http://schemas.microsoft.com/office/drawing/2014/main" id="{7537BC56-8740-A16C-38B7-9FF057DBB006}"/>
              </a:ext>
            </a:extLst>
          </p:cNvPr>
          <p:cNvSpPr/>
          <p:nvPr/>
        </p:nvSpPr>
        <p:spPr bwMode="auto">
          <a:xfrm>
            <a:off x="6306411" y="3964295"/>
            <a:ext cx="2017261" cy="679678"/>
          </a:xfrm>
          <a:prstGeom prst="wedgeEllipseCallout">
            <a:avLst>
              <a:gd name="adj1" fmla="val -35413"/>
              <a:gd name="adj2" fmla="val 63729"/>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失败</a:t>
            </a:r>
            <a:endParaRPr kumimoji="0" lang="zh-CN" altLang="en-US" sz="2000" b="0" i="0" u="none" strike="noStrike" cap="none" normalizeH="0" baseline="0" dirty="0">
              <a:ln>
                <a:noFill/>
              </a:ln>
              <a:solidFill>
                <a:schemeClr val="tx1"/>
              </a:solidFill>
              <a:effectLst/>
            </a:endParaRPr>
          </a:p>
        </p:txBody>
      </p:sp>
      <p:sp>
        <p:nvSpPr>
          <p:cNvPr id="13" name="矩形: 圆角 12">
            <a:extLst>
              <a:ext uri="{FF2B5EF4-FFF2-40B4-BE49-F238E27FC236}">
                <a16:creationId xmlns:a16="http://schemas.microsoft.com/office/drawing/2014/main" id="{55D8B494-F940-735C-11E4-E5FD30C1FF6D}"/>
              </a:ext>
            </a:extLst>
          </p:cNvPr>
          <p:cNvSpPr/>
          <p:nvPr/>
        </p:nvSpPr>
        <p:spPr bwMode="auto">
          <a:xfrm>
            <a:off x="2631566" y="5109375"/>
            <a:ext cx="6847032" cy="1690325"/>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r>
              <a:rPr lang="zh-CN" altLang="en-US" sz="2000">
                <a:latin typeface="微软雅黑" panose="020B0503020204020204" pitchFamily="34" charset="-122"/>
                <a:ea typeface="微软雅黑" panose="020B0503020204020204" pitchFamily="34" charset="-122"/>
              </a:rPr>
              <a:t>要是能</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就好了</a:t>
            </a:r>
            <a:r>
              <a:rPr kumimoji="0" lang="zh-CN" altLang="en-US"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285750" marR="0" indent="-285750" algn="l" defTabSz="914400" rtl="0" eaLnBrk="0" fontAlgn="base" latinLnBrk="0" hangingPunct="0">
              <a:lnSpc>
                <a:spcPct val="100000"/>
              </a:lnSpc>
              <a:spcBef>
                <a:spcPct val="0"/>
              </a:spcBef>
              <a:spcAft>
                <a:spcPct val="0"/>
              </a:spcAft>
              <a:buClrTx/>
              <a:buSzTx/>
              <a:buFont typeface="Arial" pitchFamily="34" charset="0"/>
              <a:buChar char="•"/>
              <a:tabLst/>
            </a:pPr>
            <a:r>
              <a:rPr lang="zh-CN" altLang="en-US" sz="2000">
                <a:effectLst/>
                <a:latin typeface="微软雅黑" panose="020B0503020204020204" pitchFamily="34" charset="-122"/>
                <a:ea typeface="微软雅黑" panose="020B0503020204020204" pitchFamily="34" charset="-122"/>
                <a:cs typeface="Times New Roman" panose="02020603050405020304" pitchFamily="18" charset="0"/>
              </a:rPr>
              <a:t>便捷</a:t>
            </a:r>
            <a:r>
              <a:rPr lang="zh-CN" altLang="zh-CN" sz="2000">
                <a:effectLst/>
                <a:latin typeface="微软雅黑" panose="020B0503020204020204" pitchFamily="34" charset="-122"/>
                <a:ea typeface="微软雅黑" panose="020B0503020204020204" pitchFamily="34" charset="-122"/>
                <a:cs typeface="Times New Roman" panose="02020603050405020304" pitchFamily="18" charset="0"/>
              </a:rPr>
              <a:t>地将</a:t>
            </a:r>
            <a:r>
              <a:rPr lang="zh-CN" altLang="en-US" sz="2000">
                <a:effectLst/>
                <a:latin typeface="微软雅黑" panose="020B0503020204020204" pitchFamily="34" charset="-122"/>
                <a:ea typeface="微软雅黑" panose="020B0503020204020204" pitchFamily="34" charset="-122"/>
                <a:cs typeface="Times New Roman" panose="02020603050405020304" pitchFamily="18" charset="0"/>
              </a:rPr>
              <a:t>海量</a:t>
            </a:r>
            <a:r>
              <a:rPr lang="zh-CN" altLang="zh-CN" sz="2000">
                <a:effectLst/>
                <a:latin typeface="微软雅黑" panose="020B0503020204020204" pitchFamily="34" charset="-122"/>
                <a:ea typeface="微软雅黑" panose="020B0503020204020204" pitchFamily="34" charset="-122"/>
                <a:cs typeface="Times New Roman" panose="02020603050405020304" pitchFamily="18" charset="0"/>
              </a:rPr>
              <a:t>非</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结构化数据</a:t>
            </a:r>
            <a:r>
              <a:rPr lang="zh-CN" altLang="zh-CN" sz="2000">
                <a:effectLst/>
                <a:latin typeface="微软雅黑" panose="020B0503020204020204" pitchFamily="34" charset="-122"/>
                <a:ea typeface="微软雅黑" panose="020B0503020204020204" pitchFamily="34" charset="-122"/>
                <a:cs typeface="Times New Roman" panose="02020603050405020304" pitchFamily="18" charset="0"/>
              </a:rPr>
              <a:t>转换为结构化</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数据</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marR="0" indent="-285750" algn="l" defTabSz="914400" rtl="0" eaLnBrk="0" fontAlgn="base" latinLnBrk="0" hangingPunct="0">
              <a:lnSpc>
                <a:spcPct val="100000"/>
              </a:lnSpc>
              <a:spcBef>
                <a:spcPct val="0"/>
              </a:spcBef>
              <a:spcAft>
                <a:spcPct val="0"/>
              </a:spcAft>
              <a:buClrTx/>
              <a:buSzTx/>
              <a:buFont typeface="Arial" pitchFamily="34" charset="0"/>
              <a:buChar char="•"/>
              <a:tabLst/>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实时地检测项目实际执行情况与标准</a:t>
            </a:r>
            <a:r>
              <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SOP</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的偏差</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marR="0" indent="-285750" algn="l" defTabSz="914400" rtl="0" eaLnBrk="0" fontAlgn="base" latinLnBrk="0" hangingPunct="0">
              <a:lnSpc>
                <a:spcPct val="100000"/>
              </a:lnSpc>
              <a:spcBef>
                <a:spcPct val="0"/>
              </a:spcBef>
              <a:spcAft>
                <a:spcPct val="0"/>
              </a:spcAft>
              <a:buClrTx/>
              <a:buSzTx/>
              <a:buFont typeface="Arial" pitchFamily="34" charset="0"/>
              <a:buChar char="•"/>
              <a:tabLst/>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及时地发现成员报工情况与实际贡献之间的偏差</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C760664-BAC9-250E-B031-C16343FAE4D7}"/>
              </a:ext>
            </a:extLst>
          </p:cNvPr>
          <p:cNvSpPr txBox="1"/>
          <p:nvPr/>
        </p:nvSpPr>
        <p:spPr>
          <a:xfrm>
            <a:off x="7907333" y="652463"/>
            <a:ext cx="4082416" cy="369332"/>
          </a:xfrm>
          <a:prstGeom prst="rect">
            <a:avLst/>
          </a:prstGeom>
          <a:noFill/>
        </p:spPr>
        <p:txBody>
          <a:bodyPr wrap="square" rtlCol="0">
            <a:spAutoFit/>
          </a:bodyPr>
          <a:lstStyle/>
          <a:p>
            <a:endParaRPr lang="zh-CN" altLang="en-US" sz="1800"/>
          </a:p>
        </p:txBody>
      </p:sp>
      <p:sp>
        <p:nvSpPr>
          <p:cNvPr id="15" name="圆角矩形 7">
            <a:extLst>
              <a:ext uri="{FF2B5EF4-FFF2-40B4-BE49-F238E27FC236}">
                <a16:creationId xmlns:a16="http://schemas.microsoft.com/office/drawing/2014/main" id="{954DDF70-52D3-FD5A-39E6-22096B2060D8}"/>
              </a:ext>
            </a:extLst>
          </p:cNvPr>
          <p:cNvSpPr>
            <a:spLocks noChangeArrowheads="1"/>
          </p:cNvSpPr>
          <p:nvPr/>
        </p:nvSpPr>
        <p:spPr bwMode="auto">
          <a:xfrm rot="5400000">
            <a:off x="-388551" y="3333429"/>
            <a:ext cx="3856759" cy="492702"/>
          </a:xfrm>
          <a:prstGeom prst="roundRect">
            <a:avLst>
              <a:gd name="adj" fmla="val 16667"/>
            </a:avLst>
          </a:prstGeom>
          <a:solidFill>
            <a:schemeClr val="tx2"/>
          </a:solidFill>
          <a:ln>
            <a:noFill/>
          </a:ln>
        </p:spPr>
        <p:txBody>
          <a:bodyPr anchor="ctr"/>
          <a:lstStyle/>
          <a:p>
            <a:pPr algn="ctr" eaLnBrk="1" hangingPunct="1"/>
            <a:endParaRPr lang="en-US" altLang="zh-CN" sz="2000" b="1" dirty="0">
              <a:solidFill>
                <a:schemeClr val="bg1"/>
              </a:solidFill>
              <a:latin typeface="Arial" pitchFamily="34" charset="0"/>
              <a:ea typeface="微软雅黑" pitchFamily="34" charset="-122"/>
              <a:sym typeface="Arial" pitchFamily="34" charset="0"/>
            </a:endParaRPr>
          </a:p>
        </p:txBody>
      </p:sp>
      <p:sp>
        <p:nvSpPr>
          <p:cNvPr id="16" name="文本框 15">
            <a:extLst>
              <a:ext uri="{FF2B5EF4-FFF2-40B4-BE49-F238E27FC236}">
                <a16:creationId xmlns:a16="http://schemas.microsoft.com/office/drawing/2014/main" id="{27DAA846-635C-7659-0928-322B381490FC}"/>
              </a:ext>
            </a:extLst>
          </p:cNvPr>
          <p:cNvSpPr txBox="1"/>
          <p:nvPr/>
        </p:nvSpPr>
        <p:spPr>
          <a:xfrm>
            <a:off x="1295768" y="1934571"/>
            <a:ext cx="492443" cy="3356081"/>
          </a:xfrm>
          <a:prstGeom prst="rect">
            <a:avLst/>
          </a:prstGeom>
          <a:noFill/>
        </p:spPr>
        <p:txBody>
          <a:bodyPr vert="eaVert" wrap="square" rtlCol="0">
            <a:spAutoFit/>
          </a:bodyPr>
          <a:lstStyle/>
          <a:p>
            <a:pPr algn="ctr" eaLnBrk="1" hangingPunct="1"/>
            <a:r>
              <a:rPr lang="zh-CN" altLang="en-US" sz="2000" b="1">
                <a:solidFill>
                  <a:schemeClr val="bg1"/>
                </a:solidFill>
                <a:latin typeface="Arial" pitchFamily="34" charset="0"/>
                <a:ea typeface="微软雅黑" pitchFamily="34" charset="-122"/>
              </a:rPr>
              <a:t>定位问题发生的具体环节</a:t>
            </a:r>
          </a:p>
        </p:txBody>
      </p:sp>
      <p:sp>
        <p:nvSpPr>
          <p:cNvPr id="17" name="对话气泡: 椭圆形 16">
            <a:extLst>
              <a:ext uri="{FF2B5EF4-FFF2-40B4-BE49-F238E27FC236}">
                <a16:creationId xmlns:a16="http://schemas.microsoft.com/office/drawing/2014/main" id="{9BBE6EE8-887B-7CB7-1F86-E9C21E834734}"/>
              </a:ext>
            </a:extLst>
          </p:cNvPr>
          <p:cNvSpPr/>
          <p:nvPr/>
        </p:nvSpPr>
        <p:spPr bwMode="auto">
          <a:xfrm>
            <a:off x="202251" y="857318"/>
            <a:ext cx="2017261" cy="679678"/>
          </a:xfrm>
          <a:prstGeom prst="wedgeEllipseCallout">
            <a:avLst>
              <a:gd name="adj1" fmla="val -35413"/>
              <a:gd name="adj2" fmla="val 63729"/>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zh-CN" altLang="en-US" sz="2000" b="1">
                <a:solidFill>
                  <a:schemeClr val="bg1"/>
                </a:solidFill>
                <a:latin typeface="微软雅黑" panose="020B0503020204020204" pitchFamily="34" charset="-122"/>
                <a:ea typeface="微软雅黑" panose="020B0503020204020204" pitchFamily="34" charset="-122"/>
              </a:rPr>
              <a:t>心力憔悴</a:t>
            </a:r>
            <a:endParaRPr lang="en-US" altLang="zh-CN" sz="2000" b="1">
              <a:solidFill>
                <a:schemeClr val="bg1"/>
              </a:solidFill>
              <a:latin typeface="微软雅黑" panose="020B0503020204020204" pitchFamily="34" charset="-122"/>
              <a:ea typeface="微软雅黑" panose="020B0503020204020204" pitchFamily="34" charset="-122"/>
            </a:endParaRP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2000" b="0" i="0" u="none" strike="noStrike" cap="none" normalizeH="0" baseline="0" dirty="0">
              <a:ln>
                <a:noFill/>
              </a:ln>
              <a:solidFill>
                <a:schemeClr val="tx1"/>
              </a:solidFill>
              <a:effectLst/>
            </a:endParaRPr>
          </a:p>
        </p:txBody>
      </p:sp>
      <p:pic>
        <p:nvPicPr>
          <p:cNvPr id="1026" name="Picture 2" descr="项目经理具备的20项基本技能-世讯电科">
            <a:extLst>
              <a:ext uri="{FF2B5EF4-FFF2-40B4-BE49-F238E27FC236}">
                <a16:creationId xmlns:a16="http://schemas.microsoft.com/office/drawing/2014/main" id="{52C1EC38-C46D-F9C3-E5C0-5CAFAD459A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21" t="-3574" r="4360" b="3574"/>
          <a:stretch/>
        </p:blipFill>
        <p:spPr bwMode="auto">
          <a:xfrm>
            <a:off x="8564221" y="473132"/>
            <a:ext cx="3807310" cy="2763169"/>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F36296C9-564C-D42A-CEC2-ABC2CB08B6BE}"/>
              </a:ext>
            </a:extLst>
          </p:cNvPr>
          <p:cNvSpPr txBox="1"/>
          <p:nvPr/>
        </p:nvSpPr>
        <p:spPr>
          <a:xfrm>
            <a:off x="9165861" y="621685"/>
            <a:ext cx="1165780" cy="400110"/>
          </a:xfrm>
          <a:prstGeom prst="rect">
            <a:avLst/>
          </a:prstGeom>
          <a:noFill/>
        </p:spPr>
        <p:txBody>
          <a:bodyPr wrap="square" rtlCol="0">
            <a:spAutoFit/>
          </a:bodyPr>
          <a:lstStyle/>
          <a:p>
            <a:pPr algn="ctr"/>
            <a:r>
              <a:rPr lang="zh-CN" altLang="en-US" sz="2000" b="1">
                <a:latin typeface="微软雅黑" panose="020B0503020204020204" pitchFamily="34" charset="-122"/>
                <a:ea typeface="微软雅黑" panose="020B0503020204020204" pitchFamily="34" charset="-122"/>
              </a:rPr>
              <a:t>小明</a:t>
            </a: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 grpId="0" animBg="1"/>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p:bldP spid="17" grpId="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5D1F2-3A07-BA02-6200-FDE18CC30447}"/>
            </a:ext>
          </a:extLst>
        </p:cNvPr>
        <p:cNvGrpSpPr/>
        <p:nvPr/>
      </p:nvGrpSpPr>
      <p:grpSpPr>
        <a:xfrm>
          <a:off x="0" y="0"/>
          <a:ext cx="0" cy="0"/>
          <a:chOff x="0" y="0"/>
          <a:chExt cx="0" cy="0"/>
        </a:xfrm>
      </p:grpSpPr>
      <p:sp>
        <p:nvSpPr>
          <p:cNvPr id="5122" name="文本框 10">
            <a:extLst>
              <a:ext uri="{FF2B5EF4-FFF2-40B4-BE49-F238E27FC236}">
                <a16:creationId xmlns:a16="http://schemas.microsoft.com/office/drawing/2014/main" id="{20C87C84-ECC9-77C3-8A11-713F99E0FDE2}"/>
              </a:ext>
            </a:extLst>
          </p:cNvPr>
          <p:cNvSpPr txBox="1">
            <a:spLocks noChangeArrowheads="1"/>
          </p:cNvSpPr>
          <p:nvPr/>
        </p:nvSpPr>
        <p:spPr bwMode="auto">
          <a:xfrm>
            <a:off x="174624" y="220663"/>
            <a:ext cx="5121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用户群体：企业高层管理者</a:t>
            </a:r>
          </a:p>
        </p:txBody>
      </p:sp>
      <p:sp>
        <p:nvSpPr>
          <p:cNvPr id="5123" name="矩形 1">
            <a:extLst>
              <a:ext uri="{FF2B5EF4-FFF2-40B4-BE49-F238E27FC236}">
                <a16:creationId xmlns:a16="http://schemas.microsoft.com/office/drawing/2014/main" id="{160C47D5-C394-82D1-742C-A9F72C6923B1}"/>
              </a:ext>
            </a:extLst>
          </p:cNvPr>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5124" name="圆角矩形 3">
            <a:extLst>
              <a:ext uri="{FF2B5EF4-FFF2-40B4-BE49-F238E27FC236}">
                <a16:creationId xmlns:a16="http://schemas.microsoft.com/office/drawing/2014/main" id="{C04728B9-472E-AE39-F615-926C3CC3925A}"/>
              </a:ext>
            </a:extLst>
          </p:cNvPr>
          <p:cNvSpPr>
            <a:spLocks noChangeArrowheads="1"/>
          </p:cNvSpPr>
          <p:nvPr/>
        </p:nvSpPr>
        <p:spPr bwMode="auto">
          <a:xfrm>
            <a:off x="1181553" y="1732189"/>
            <a:ext cx="5497923" cy="2222609"/>
          </a:xfrm>
          <a:prstGeom prst="roundRect">
            <a:avLst>
              <a:gd name="adj" fmla="val 9083"/>
            </a:avLst>
          </a:prstGeom>
          <a:noFill/>
          <a:ln w="12700">
            <a:solidFill>
              <a:srgbClr val="ADBACA"/>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5125" name="矩形 4">
            <a:extLst>
              <a:ext uri="{FF2B5EF4-FFF2-40B4-BE49-F238E27FC236}">
                <a16:creationId xmlns:a16="http://schemas.microsoft.com/office/drawing/2014/main" id="{B65FD622-1CCD-D154-DC2F-D4553B39D5BB}"/>
              </a:ext>
            </a:extLst>
          </p:cNvPr>
          <p:cNvSpPr>
            <a:spLocks noChangeArrowheads="1"/>
          </p:cNvSpPr>
          <p:nvPr/>
        </p:nvSpPr>
        <p:spPr bwMode="auto">
          <a:xfrm>
            <a:off x="1514928" y="2059214"/>
            <a:ext cx="5028111" cy="189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defTabSz="1216025" eaLnBrk="1" hangingPunct="1">
              <a:lnSpc>
                <a:spcPct val="120000"/>
              </a:lnSpc>
              <a:spcBef>
                <a:spcPct val="20000"/>
              </a:spcBef>
              <a:buFont typeface="Arial" panose="020B0604020202020204" pitchFamily="34" charset="0"/>
              <a:buChar char="•"/>
            </a:pPr>
            <a:r>
              <a:rPr lang="zh-CN" altLang="en-US" sz="2000">
                <a:solidFill>
                  <a:srgbClr val="445469"/>
                </a:solidFill>
                <a:latin typeface="微软雅黑" pitchFamily="34" charset="-122"/>
                <a:ea typeface="微软雅黑" pitchFamily="34" charset="-122"/>
                <a:sym typeface="Arial" pitchFamily="34" charset="0"/>
              </a:rPr>
              <a:t>看到阶段性成果与客户需求的偏离</a:t>
            </a:r>
            <a:endParaRPr lang="en-US" altLang="zh-CN" sz="2000">
              <a:solidFill>
                <a:srgbClr val="445469"/>
              </a:solidFill>
              <a:latin typeface="微软雅黑" pitchFamily="34" charset="-122"/>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000">
                <a:solidFill>
                  <a:srgbClr val="445469"/>
                </a:solidFill>
                <a:latin typeface="微软雅黑" pitchFamily="34" charset="-122"/>
                <a:ea typeface="微软雅黑" pitchFamily="34" charset="-122"/>
                <a:sym typeface="Arial" pitchFamily="34" charset="0"/>
              </a:rPr>
              <a:t>深感管理中的失控与信息断层带来的资源浪费和效率低下</a:t>
            </a:r>
            <a:endParaRPr lang="en-US" altLang="zh-CN" sz="2000">
              <a:solidFill>
                <a:srgbClr val="445469"/>
              </a:solidFill>
              <a:latin typeface="微软雅黑" pitchFamily="34" charset="-122"/>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000">
                <a:solidFill>
                  <a:srgbClr val="445469"/>
                </a:solidFill>
                <a:latin typeface="微软雅黑" pitchFamily="34" charset="-122"/>
                <a:ea typeface="微软雅黑" pitchFamily="34" charset="-122"/>
                <a:sym typeface="Arial" pitchFamily="34" charset="0"/>
              </a:rPr>
              <a:t>熟悉的不安感和无力感再度涌上心头</a:t>
            </a:r>
            <a:r>
              <a:rPr lang="en-US" altLang="zh-CN" sz="2000">
                <a:solidFill>
                  <a:srgbClr val="445469"/>
                </a:solidFill>
                <a:latin typeface="微软雅黑" pitchFamily="34" charset="-122"/>
                <a:ea typeface="微软雅黑" pitchFamily="34" charset="-122"/>
                <a:sym typeface="Arial" pitchFamily="34" charset="0"/>
              </a:rPr>
              <a:t>……</a:t>
            </a:r>
            <a:br>
              <a:rPr lang="zh-CN" altLang="en-US" sz="1200" dirty="0">
                <a:solidFill>
                  <a:srgbClr val="445469"/>
                </a:solidFill>
                <a:latin typeface="微软雅黑" pitchFamily="34" charset="-122"/>
                <a:ea typeface="微软雅黑" pitchFamily="34" charset="-122"/>
                <a:sym typeface="Arial" pitchFamily="34" charset="0"/>
              </a:rPr>
            </a:br>
            <a:endParaRPr lang="en-US" sz="1200" dirty="0">
              <a:solidFill>
                <a:srgbClr val="445469"/>
              </a:solidFill>
              <a:latin typeface="微软雅黑" pitchFamily="34" charset="-122"/>
              <a:ea typeface="微软雅黑" pitchFamily="34" charset="-122"/>
              <a:sym typeface="Arial" pitchFamily="34" charset="0"/>
            </a:endParaRPr>
          </a:p>
        </p:txBody>
      </p:sp>
      <p:sp>
        <p:nvSpPr>
          <p:cNvPr id="5128" name="圆角矩形 7">
            <a:extLst>
              <a:ext uri="{FF2B5EF4-FFF2-40B4-BE49-F238E27FC236}">
                <a16:creationId xmlns:a16="http://schemas.microsoft.com/office/drawing/2014/main" id="{7A77A987-CD25-CF4F-5B61-E720CDCB06BA}"/>
              </a:ext>
            </a:extLst>
          </p:cNvPr>
          <p:cNvSpPr>
            <a:spLocks noChangeArrowheads="1"/>
          </p:cNvSpPr>
          <p:nvPr/>
        </p:nvSpPr>
        <p:spPr bwMode="auto">
          <a:xfrm>
            <a:off x="1928632" y="1490798"/>
            <a:ext cx="3583894" cy="461963"/>
          </a:xfrm>
          <a:prstGeom prst="roundRect">
            <a:avLst>
              <a:gd name="adj" fmla="val 16667"/>
            </a:avLst>
          </a:prstGeom>
          <a:solidFill>
            <a:schemeClr val="tx2"/>
          </a:solidFill>
          <a:ln>
            <a:noFill/>
          </a:ln>
        </p:spPr>
        <p:txBody>
          <a:bodyPr anchor="ctr"/>
          <a:lstStyle/>
          <a:p>
            <a:pPr algn="ctr" eaLnBrk="1" hangingPunct="1"/>
            <a:endParaRPr lang="zh-CN" altLang="en-US">
              <a:solidFill>
                <a:srgbClr val="FFFFFF"/>
              </a:solidFill>
            </a:endParaRPr>
          </a:p>
        </p:txBody>
      </p:sp>
      <p:sp>
        <p:nvSpPr>
          <p:cNvPr id="5129" name="文本框 8">
            <a:extLst>
              <a:ext uri="{FF2B5EF4-FFF2-40B4-BE49-F238E27FC236}">
                <a16:creationId xmlns:a16="http://schemas.microsoft.com/office/drawing/2014/main" id="{673B0240-E277-8F79-40F4-A1DD9A717019}"/>
              </a:ext>
            </a:extLst>
          </p:cNvPr>
          <p:cNvSpPr txBox="1">
            <a:spLocks noChangeArrowheads="1"/>
          </p:cNvSpPr>
          <p:nvPr/>
        </p:nvSpPr>
        <p:spPr bwMode="auto">
          <a:xfrm>
            <a:off x="2044519" y="1535188"/>
            <a:ext cx="33521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2000" b="1" dirty="0">
                <a:solidFill>
                  <a:schemeClr val="bg1"/>
                </a:solidFill>
                <a:latin typeface="Arial" pitchFamily="34" charset="0"/>
                <a:ea typeface="微软雅黑" pitchFamily="34" charset="-122"/>
                <a:sym typeface="Arial" pitchFamily="34" charset="0"/>
              </a:rPr>
              <a:t>作为刚刚那场悲剧中的上级</a:t>
            </a:r>
            <a:endParaRPr lang="en-US" sz="2000" b="1" dirty="0">
              <a:solidFill>
                <a:schemeClr val="bg1"/>
              </a:solidFill>
              <a:latin typeface="Arial" pitchFamily="34" charset="0"/>
              <a:ea typeface="微软雅黑" pitchFamily="34" charset="-122"/>
              <a:sym typeface="Arial" pitchFamily="34" charset="0"/>
            </a:endParaRPr>
          </a:p>
        </p:txBody>
      </p:sp>
      <p:pic>
        <p:nvPicPr>
          <p:cNvPr id="5131" name="图片 11">
            <a:extLst>
              <a:ext uri="{FF2B5EF4-FFF2-40B4-BE49-F238E27FC236}">
                <a16:creationId xmlns:a16="http://schemas.microsoft.com/office/drawing/2014/main" id="{BDCDF55C-7371-F6D9-B04D-B1946C887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393" y="855886"/>
            <a:ext cx="3392487"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9BB70FFD-D0FF-1E5C-4284-B2D731146601}"/>
              </a:ext>
            </a:extLst>
          </p:cNvPr>
          <p:cNvSpPr txBox="1"/>
          <p:nvPr/>
        </p:nvSpPr>
        <p:spPr>
          <a:xfrm>
            <a:off x="7543393" y="5322812"/>
            <a:ext cx="3392487" cy="861261"/>
          </a:xfrm>
          <a:prstGeom prst="rect">
            <a:avLst/>
          </a:prstGeom>
          <a:noFill/>
        </p:spPr>
        <p:txBody>
          <a:bodyPr wrap="square" rtlCol="0">
            <a:spAutoFit/>
          </a:bodyPr>
          <a:lstStyle/>
          <a:p>
            <a:pPr marL="342900" indent="-342900" defTabSz="1216025" eaLnBrk="1" hangingPunct="1">
              <a:lnSpc>
                <a:spcPct val="120000"/>
              </a:lnSpc>
              <a:spcBef>
                <a:spcPct val="20000"/>
              </a:spcBef>
              <a:buFont typeface="Arial" panose="020B0604020202020204" pitchFamily="34" charset="0"/>
              <a:buChar char="•"/>
            </a:pPr>
            <a:r>
              <a:rPr lang="zh-CN" altLang="en-US" sz="2000">
                <a:solidFill>
                  <a:srgbClr val="445469"/>
                </a:solidFill>
                <a:latin typeface="微软雅黑" pitchFamily="34" charset="-122"/>
                <a:ea typeface="微软雅黑" pitchFamily="34" charset="-122"/>
              </a:rPr>
              <a:t>智能化</a:t>
            </a:r>
            <a:endParaRPr lang="en-US" altLang="zh-CN" sz="2000">
              <a:solidFill>
                <a:srgbClr val="445469"/>
              </a:solidFill>
              <a:latin typeface="微软雅黑" pitchFamily="34" charset="-122"/>
              <a:ea typeface="微软雅黑" pitchFamily="34" charset="-122"/>
            </a:endParaRPr>
          </a:p>
          <a:p>
            <a:pPr marL="342900" indent="-342900" defTabSz="1216025" eaLnBrk="1" hangingPunct="1">
              <a:lnSpc>
                <a:spcPct val="120000"/>
              </a:lnSpc>
              <a:spcBef>
                <a:spcPct val="20000"/>
              </a:spcBef>
              <a:buFont typeface="Arial" panose="020B0604020202020204" pitchFamily="34" charset="0"/>
              <a:buChar char="•"/>
            </a:pPr>
            <a:r>
              <a:rPr lang="zh-CN" altLang="en-US" sz="2000">
                <a:solidFill>
                  <a:srgbClr val="445469"/>
                </a:solidFill>
                <a:latin typeface="微软雅黑" pitchFamily="34" charset="-122"/>
                <a:ea typeface="微软雅黑" pitchFamily="34" charset="-122"/>
              </a:rPr>
              <a:t>数字化</a:t>
            </a:r>
            <a:endParaRPr lang="en-US" altLang="zh-CN" sz="2000">
              <a:solidFill>
                <a:srgbClr val="445469"/>
              </a:solidFill>
              <a:latin typeface="微软雅黑" pitchFamily="34" charset="-122"/>
              <a:ea typeface="微软雅黑" pitchFamily="34" charset="-122"/>
            </a:endParaRPr>
          </a:p>
        </p:txBody>
      </p:sp>
      <p:sp>
        <p:nvSpPr>
          <p:cNvPr id="4" name="文本框 3">
            <a:extLst>
              <a:ext uri="{FF2B5EF4-FFF2-40B4-BE49-F238E27FC236}">
                <a16:creationId xmlns:a16="http://schemas.microsoft.com/office/drawing/2014/main" id="{1C833F26-CBEA-A99E-9BCE-8474585C1B76}"/>
              </a:ext>
            </a:extLst>
          </p:cNvPr>
          <p:cNvSpPr txBox="1"/>
          <p:nvPr/>
        </p:nvSpPr>
        <p:spPr>
          <a:xfrm>
            <a:off x="1514929" y="4543426"/>
            <a:ext cx="3646351" cy="1772088"/>
          </a:xfrm>
          <a:prstGeom prst="rect">
            <a:avLst/>
          </a:prstGeom>
          <a:noFill/>
        </p:spPr>
        <p:txBody>
          <a:bodyPr wrap="square" rtlCol="0">
            <a:spAutoFit/>
          </a:bodyPr>
          <a:lstStyle/>
          <a:p>
            <a:pPr marL="342900" indent="-342900" defTabSz="1216025" eaLnBrk="1" hangingPunct="1">
              <a:lnSpc>
                <a:spcPct val="120000"/>
              </a:lnSpc>
              <a:spcBef>
                <a:spcPct val="20000"/>
              </a:spcBef>
              <a:buFont typeface="Arial" panose="020B0604020202020204" pitchFamily="34" charset="0"/>
              <a:buChar char="•"/>
            </a:pPr>
            <a:r>
              <a:rPr lang="zh-CN" altLang="en-US" sz="2800">
                <a:solidFill>
                  <a:srgbClr val="445469"/>
                </a:solidFill>
                <a:latin typeface="微软雅黑" pitchFamily="34" charset="-122"/>
                <a:ea typeface="微软雅黑" pitchFamily="34" charset="-122"/>
              </a:rPr>
              <a:t>管理的可视化</a:t>
            </a:r>
            <a:endParaRPr lang="en-US" altLang="zh-CN" sz="2800">
              <a:solidFill>
                <a:srgbClr val="445469"/>
              </a:solidFill>
              <a:latin typeface="微软雅黑" pitchFamily="34" charset="-122"/>
              <a:ea typeface="微软雅黑" pitchFamily="34" charset="-122"/>
            </a:endParaRPr>
          </a:p>
          <a:p>
            <a:pPr marL="342900" indent="-342900" defTabSz="1216025" eaLnBrk="1" hangingPunct="1">
              <a:lnSpc>
                <a:spcPct val="120000"/>
              </a:lnSpc>
              <a:spcBef>
                <a:spcPct val="20000"/>
              </a:spcBef>
              <a:buFont typeface="Arial" panose="020B0604020202020204" pitchFamily="34" charset="0"/>
              <a:buChar char="•"/>
            </a:pPr>
            <a:r>
              <a:rPr lang="zh-CN" altLang="en-US" sz="2800">
                <a:solidFill>
                  <a:srgbClr val="445469"/>
                </a:solidFill>
                <a:latin typeface="微软雅黑" pitchFamily="34" charset="-122"/>
                <a:ea typeface="微软雅黑" pitchFamily="34" charset="-122"/>
              </a:rPr>
              <a:t>数据的透明化</a:t>
            </a:r>
            <a:endParaRPr lang="en-US" altLang="zh-CN" sz="2800">
              <a:solidFill>
                <a:srgbClr val="445469"/>
              </a:solidFill>
              <a:latin typeface="微软雅黑" pitchFamily="34" charset="-122"/>
              <a:ea typeface="微软雅黑" pitchFamily="34" charset="-122"/>
            </a:endParaRPr>
          </a:p>
          <a:p>
            <a:pPr marL="342900" indent="-342900" defTabSz="1216025" eaLnBrk="1" hangingPunct="1">
              <a:lnSpc>
                <a:spcPct val="120000"/>
              </a:lnSpc>
              <a:spcBef>
                <a:spcPct val="20000"/>
              </a:spcBef>
              <a:buFont typeface="Arial" panose="020B0604020202020204" pitchFamily="34" charset="0"/>
              <a:buChar char="•"/>
            </a:pPr>
            <a:r>
              <a:rPr lang="zh-CN" altLang="en-US" sz="2800">
                <a:solidFill>
                  <a:srgbClr val="445469"/>
                </a:solidFill>
                <a:latin typeface="微软雅黑" pitchFamily="34" charset="-122"/>
                <a:ea typeface="微软雅黑" pitchFamily="34" charset="-122"/>
              </a:rPr>
              <a:t>效率的最大化</a:t>
            </a:r>
          </a:p>
        </p:txBody>
      </p:sp>
    </p:spTree>
    <p:extLst>
      <p:ext uri="{BB962C8B-B14F-4D97-AF65-F5344CB8AC3E}">
        <p14:creationId xmlns:p14="http://schemas.microsoft.com/office/powerpoint/2010/main" val="341496550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62330" y="1878111"/>
            <a:ext cx="3311943" cy="3414498"/>
            <a:chOff x="3384187" y="1491630"/>
            <a:chExt cx="2483957" cy="2560874"/>
          </a:xfrm>
        </p:grpSpPr>
        <p:sp>
          <p:nvSpPr>
            <p:cNvPr id="10" name="泪滴形 9"/>
            <p:cNvSpPr/>
            <p:nvPr/>
          </p:nvSpPr>
          <p:spPr>
            <a:xfrm>
              <a:off x="4716016" y="1491630"/>
              <a:ext cx="1152128" cy="1152128"/>
            </a:xfrm>
            <a:prstGeom prst="teardrop">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flipH="1">
              <a:off x="3384187" y="1491630"/>
              <a:ext cx="1152128" cy="1152128"/>
            </a:xfrm>
            <a:prstGeom prst="teardrop">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泪滴形 11"/>
            <p:cNvSpPr/>
            <p:nvPr/>
          </p:nvSpPr>
          <p:spPr>
            <a:xfrm flipV="1">
              <a:off x="4716016" y="2859782"/>
              <a:ext cx="1152128" cy="1152128"/>
            </a:xfrm>
            <a:prstGeom prst="teardrop">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泪滴形 12"/>
            <p:cNvSpPr/>
            <p:nvPr/>
          </p:nvSpPr>
          <p:spPr>
            <a:xfrm flipH="1" flipV="1">
              <a:off x="3428923" y="2900376"/>
              <a:ext cx="1152128" cy="1152128"/>
            </a:xfrm>
            <a:prstGeom prst="teardrop">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990050" y="2117998"/>
              <a:ext cx="1245840" cy="124584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140981" y="2229508"/>
              <a:ext cx="986726" cy="9867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701931" y="2081157"/>
            <a:ext cx="769549" cy="772589"/>
            <a:chOff x="6470831" y="836733"/>
            <a:chExt cx="871174" cy="874617"/>
          </a:xfrm>
        </p:grpSpPr>
        <p:grpSp>
          <p:nvGrpSpPr>
            <p:cNvPr id="16" name="组合 15"/>
            <p:cNvGrpSpPr/>
            <p:nvPr/>
          </p:nvGrpSpPr>
          <p:grpSpPr>
            <a:xfrm>
              <a:off x="6676237" y="1067480"/>
              <a:ext cx="514350" cy="386732"/>
              <a:chOff x="2231238" y="1865312"/>
              <a:chExt cx="514350" cy="386732"/>
            </a:xfrm>
          </p:grpSpPr>
          <p:sp>
            <p:nvSpPr>
              <p:cNvPr id="18" name="Freeform 11">
                <a:hlinkClick r:id="rId3"/>
              </p:cNvPr>
              <p:cNvSpPr>
                <a:spLocks/>
              </p:cNvSpPr>
              <p:nvPr/>
            </p:nvSpPr>
            <p:spPr bwMode="auto">
              <a:xfrm>
                <a:off x="2231238" y="1993281"/>
                <a:ext cx="514350" cy="258763"/>
              </a:xfrm>
              <a:custGeom>
                <a:avLst/>
                <a:gdLst>
                  <a:gd name="T0" fmla="*/ 324 w 324"/>
                  <a:gd name="T1" fmla="*/ 0 h 163"/>
                  <a:gd name="T2" fmla="*/ 270 w 324"/>
                  <a:gd name="T3" fmla="*/ 163 h 163"/>
                  <a:gd name="T4" fmla="*/ 0 w 324"/>
                  <a:gd name="T5" fmla="*/ 163 h 163"/>
                  <a:gd name="T6" fmla="*/ 54 w 324"/>
                  <a:gd name="T7" fmla="*/ 0 h 163"/>
                  <a:gd name="T8" fmla="*/ 324 w 324"/>
                  <a:gd name="T9" fmla="*/ 0 h 163"/>
                </a:gdLst>
                <a:ahLst/>
                <a:cxnLst>
                  <a:cxn ang="0">
                    <a:pos x="T0" y="T1"/>
                  </a:cxn>
                  <a:cxn ang="0">
                    <a:pos x="T2" y="T3"/>
                  </a:cxn>
                  <a:cxn ang="0">
                    <a:pos x="T4" y="T5"/>
                  </a:cxn>
                  <a:cxn ang="0">
                    <a:pos x="T6" y="T7"/>
                  </a:cxn>
                  <a:cxn ang="0">
                    <a:pos x="T8" y="T9"/>
                  </a:cxn>
                </a:cxnLst>
                <a:rect l="0" t="0" r="r" b="b"/>
                <a:pathLst>
                  <a:path w="324" h="163">
                    <a:moveTo>
                      <a:pt x="324" y="0"/>
                    </a:moveTo>
                    <a:lnTo>
                      <a:pt x="270" y="163"/>
                    </a:lnTo>
                    <a:lnTo>
                      <a:pt x="0" y="163"/>
                    </a:lnTo>
                    <a:lnTo>
                      <a:pt x="54" y="0"/>
                    </a:lnTo>
                    <a:lnTo>
                      <a:pt x="324" y="0"/>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19" name="Freeform 12"/>
              <p:cNvSpPr>
                <a:spLocks/>
              </p:cNvSpPr>
              <p:nvPr/>
            </p:nvSpPr>
            <p:spPr bwMode="auto">
              <a:xfrm>
                <a:off x="2236788" y="1865312"/>
                <a:ext cx="449262" cy="338138"/>
              </a:xfrm>
              <a:custGeom>
                <a:avLst/>
                <a:gdLst>
                  <a:gd name="T0" fmla="*/ 44 w 283"/>
                  <a:gd name="T1" fmla="*/ 81 h 213"/>
                  <a:gd name="T2" fmla="*/ 49 w 283"/>
                  <a:gd name="T3" fmla="*/ 71 h 213"/>
                  <a:gd name="T4" fmla="*/ 59 w 283"/>
                  <a:gd name="T5" fmla="*/ 71 h 213"/>
                  <a:gd name="T6" fmla="*/ 283 w 283"/>
                  <a:gd name="T7" fmla="*/ 71 h 213"/>
                  <a:gd name="T8" fmla="*/ 283 w 283"/>
                  <a:gd name="T9" fmla="*/ 43 h 213"/>
                  <a:gd name="T10" fmla="*/ 184 w 283"/>
                  <a:gd name="T11" fmla="*/ 43 h 213"/>
                  <a:gd name="T12" fmla="*/ 149 w 283"/>
                  <a:gd name="T13" fmla="*/ 0 h 213"/>
                  <a:gd name="T14" fmla="*/ 18 w 283"/>
                  <a:gd name="T15" fmla="*/ 0 h 213"/>
                  <a:gd name="T16" fmla="*/ 0 w 283"/>
                  <a:gd name="T17" fmla="*/ 43 h 213"/>
                  <a:gd name="T18" fmla="*/ 0 w 283"/>
                  <a:gd name="T19" fmla="*/ 213 h 213"/>
                  <a:gd name="T20" fmla="*/ 44 w 283"/>
                  <a:gd name="T21" fmla="*/ 8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213">
                    <a:moveTo>
                      <a:pt x="44" y="81"/>
                    </a:moveTo>
                    <a:lnTo>
                      <a:pt x="49" y="71"/>
                    </a:lnTo>
                    <a:lnTo>
                      <a:pt x="59" y="71"/>
                    </a:lnTo>
                    <a:lnTo>
                      <a:pt x="283" y="71"/>
                    </a:lnTo>
                    <a:lnTo>
                      <a:pt x="283" y="43"/>
                    </a:lnTo>
                    <a:lnTo>
                      <a:pt x="184" y="43"/>
                    </a:lnTo>
                    <a:lnTo>
                      <a:pt x="149" y="0"/>
                    </a:lnTo>
                    <a:lnTo>
                      <a:pt x="18" y="0"/>
                    </a:lnTo>
                    <a:lnTo>
                      <a:pt x="0" y="43"/>
                    </a:lnTo>
                    <a:lnTo>
                      <a:pt x="0" y="213"/>
                    </a:lnTo>
                    <a:lnTo>
                      <a:pt x="44" y="81"/>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grpSp>
        <p:sp>
          <p:nvSpPr>
            <p:cNvPr id="17" name="Oval 9"/>
            <p:cNvSpPr>
              <a:spLocks noChangeArrowheads="1"/>
            </p:cNvSpPr>
            <p:nvPr/>
          </p:nvSpPr>
          <p:spPr bwMode="auto">
            <a:xfrm>
              <a:off x="6470831" y="836733"/>
              <a:ext cx="871174" cy="874617"/>
            </a:xfrm>
            <a:prstGeom prst="ellipse">
              <a:avLst/>
            </a:prstGeom>
            <a:noFill/>
            <a:ln>
              <a:solidFill>
                <a:schemeClr val="tx2"/>
              </a:solidFill>
            </a:ln>
          </p:spPr>
          <p:txBody>
            <a:bodyPr vert="horz" wrap="square" lIns="91440" tIns="45720" rIns="91440" bIns="45720" numCol="1" anchor="t" anchorCtr="0" compatLnSpc="1">
              <a:prstTxWarp prst="textNoShape">
                <a:avLst/>
              </a:prstTxWarp>
            </a:bodyPr>
            <a:lstStyle/>
            <a:p>
              <a:pPr defTabSz="914377"/>
              <a:endParaRPr lang="zh-CN" altLang="en-US">
                <a:solidFill>
                  <a:prstClr val="white"/>
                </a:solidFill>
              </a:endParaRPr>
            </a:p>
          </p:txBody>
        </p:sp>
      </p:grpSp>
      <p:grpSp>
        <p:nvGrpSpPr>
          <p:cNvPr id="20" name="组合 19"/>
          <p:cNvGrpSpPr/>
          <p:nvPr/>
        </p:nvGrpSpPr>
        <p:grpSpPr>
          <a:xfrm>
            <a:off x="4744867" y="4261050"/>
            <a:ext cx="769549" cy="772589"/>
            <a:chOff x="5268255" y="1947116"/>
            <a:chExt cx="871174" cy="874617"/>
          </a:xfrm>
        </p:grpSpPr>
        <p:grpSp>
          <p:nvGrpSpPr>
            <p:cNvPr id="21" name="组合 20"/>
            <p:cNvGrpSpPr/>
            <p:nvPr/>
          </p:nvGrpSpPr>
          <p:grpSpPr>
            <a:xfrm>
              <a:off x="5436439" y="2172492"/>
              <a:ext cx="577850" cy="423863"/>
              <a:chOff x="6527800" y="3987800"/>
              <a:chExt cx="577850" cy="423863"/>
            </a:xfrm>
          </p:grpSpPr>
          <p:sp>
            <p:nvSpPr>
              <p:cNvPr id="23" name="Freeform 7">
                <a:hlinkClick r:id="rId3"/>
              </p:cNvPr>
              <p:cNvSpPr>
                <a:spLocks/>
              </p:cNvSpPr>
              <p:nvPr/>
            </p:nvSpPr>
            <p:spPr bwMode="auto">
              <a:xfrm>
                <a:off x="6527800" y="3987800"/>
                <a:ext cx="401637" cy="382588"/>
              </a:xfrm>
              <a:custGeom>
                <a:avLst/>
                <a:gdLst>
                  <a:gd name="T0" fmla="*/ 39 w 107"/>
                  <a:gd name="T1" fmla="*/ 75 h 102"/>
                  <a:gd name="T2" fmla="*/ 39 w 107"/>
                  <a:gd name="T3" fmla="*/ 75 h 102"/>
                  <a:gd name="T4" fmla="*/ 38 w 107"/>
                  <a:gd name="T5" fmla="*/ 75 h 102"/>
                  <a:gd name="T6" fmla="*/ 24 w 107"/>
                  <a:gd name="T7" fmla="*/ 81 h 102"/>
                  <a:gd name="T8" fmla="*/ 28 w 107"/>
                  <a:gd name="T9" fmla="*/ 71 h 102"/>
                  <a:gd name="T10" fmla="*/ 25 w 107"/>
                  <a:gd name="T11" fmla="*/ 69 h 102"/>
                  <a:gd name="T12" fmla="*/ 10 w 107"/>
                  <a:gd name="T13" fmla="*/ 44 h 102"/>
                  <a:gd name="T14" fmla="*/ 58 w 107"/>
                  <a:gd name="T15" fmla="*/ 9 h 102"/>
                  <a:gd name="T16" fmla="*/ 94 w 107"/>
                  <a:gd name="T17" fmla="*/ 21 h 102"/>
                  <a:gd name="T18" fmla="*/ 101 w 107"/>
                  <a:gd name="T19" fmla="*/ 21 h 102"/>
                  <a:gd name="T20" fmla="*/ 107 w 107"/>
                  <a:gd name="T21" fmla="*/ 21 h 102"/>
                  <a:gd name="T22" fmla="*/ 58 w 107"/>
                  <a:gd name="T23" fmla="*/ 0 h 102"/>
                  <a:gd name="T24" fmla="*/ 0 w 107"/>
                  <a:gd name="T25" fmla="*/ 44 h 102"/>
                  <a:gd name="T26" fmla="*/ 16 w 107"/>
                  <a:gd name="T27" fmla="*/ 74 h 102"/>
                  <a:gd name="T28" fmla="*/ 6 w 107"/>
                  <a:gd name="T29" fmla="*/ 102 h 102"/>
                  <a:gd name="T30" fmla="*/ 18 w 107"/>
                  <a:gd name="T31" fmla="*/ 95 h 102"/>
                  <a:gd name="T32" fmla="*/ 38 w 107"/>
                  <a:gd name="T33" fmla="*/ 85 h 102"/>
                  <a:gd name="T34" fmla="*/ 51 w 107"/>
                  <a:gd name="T35" fmla="*/ 88 h 102"/>
                  <a:gd name="T36" fmla="*/ 45 w 107"/>
                  <a:gd name="T37" fmla="*/ 77 h 102"/>
                  <a:gd name="T38" fmla="*/ 39 w 107"/>
                  <a:gd name="T39" fmla="*/ 7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02">
                    <a:moveTo>
                      <a:pt x="39" y="75"/>
                    </a:moveTo>
                    <a:cubicBezTo>
                      <a:pt x="39" y="75"/>
                      <a:pt x="39" y="75"/>
                      <a:pt x="39" y="75"/>
                    </a:cubicBezTo>
                    <a:cubicBezTo>
                      <a:pt x="38" y="75"/>
                      <a:pt x="38" y="75"/>
                      <a:pt x="38" y="75"/>
                    </a:cubicBezTo>
                    <a:cubicBezTo>
                      <a:pt x="37" y="75"/>
                      <a:pt x="35" y="75"/>
                      <a:pt x="24" y="81"/>
                    </a:cubicBezTo>
                    <a:cubicBezTo>
                      <a:pt x="28" y="71"/>
                      <a:pt x="28" y="71"/>
                      <a:pt x="28" y="71"/>
                    </a:cubicBezTo>
                    <a:cubicBezTo>
                      <a:pt x="25" y="69"/>
                      <a:pt x="25" y="69"/>
                      <a:pt x="25" y="69"/>
                    </a:cubicBezTo>
                    <a:cubicBezTo>
                      <a:pt x="15" y="62"/>
                      <a:pt x="10" y="53"/>
                      <a:pt x="10" y="44"/>
                    </a:cubicBezTo>
                    <a:cubicBezTo>
                      <a:pt x="10" y="25"/>
                      <a:pt x="31" y="9"/>
                      <a:pt x="58" y="9"/>
                    </a:cubicBezTo>
                    <a:cubicBezTo>
                      <a:pt x="72" y="9"/>
                      <a:pt x="85" y="14"/>
                      <a:pt x="94" y="21"/>
                    </a:cubicBezTo>
                    <a:cubicBezTo>
                      <a:pt x="96" y="21"/>
                      <a:pt x="98" y="21"/>
                      <a:pt x="101" y="21"/>
                    </a:cubicBezTo>
                    <a:cubicBezTo>
                      <a:pt x="103" y="21"/>
                      <a:pt x="105" y="21"/>
                      <a:pt x="107" y="21"/>
                    </a:cubicBezTo>
                    <a:cubicBezTo>
                      <a:pt x="97" y="8"/>
                      <a:pt x="79" y="0"/>
                      <a:pt x="58" y="0"/>
                    </a:cubicBezTo>
                    <a:cubicBezTo>
                      <a:pt x="26" y="0"/>
                      <a:pt x="0" y="19"/>
                      <a:pt x="0" y="44"/>
                    </a:cubicBezTo>
                    <a:cubicBezTo>
                      <a:pt x="0" y="55"/>
                      <a:pt x="6" y="66"/>
                      <a:pt x="16" y="74"/>
                    </a:cubicBezTo>
                    <a:cubicBezTo>
                      <a:pt x="6" y="102"/>
                      <a:pt x="6" y="102"/>
                      <a:pt x="6" y="102"/>
                    </a:cubicBezTo>
                    <a:cubicBezTo>
                      <a:pt x="18" y="95"/>
                      <a:pt x="18" y="95"/>
                      <a:pt x="18" y="95"/>
                    </a:cubicBezTo>
                    <a:cubicBezTo>
                      <a:pt x="25" y="91"/>
                      <a:pt x="35" y="86"/>
                      <a:pt x="38" y="85"/>
                    </a:cubicBezTo>
                    <a:cubicBezTo>
                      <a:pt x="42" y="86"/>
                      <a:pt x="47" y="87"/>
                      <a:pt x="51" y="88"/>
                    </a:cubicBezTo>
                    <a:cubicBezTo>
                      <a:pt x="48" y="84"/>
                      <a:pt x="46" y="81"/>
                      <a:pt x="45" y="77"/>
                    </a:cubicBezTo>
                    <a:cubicBezTo>
                      <a:pt x="43" y="76"/>
                      <a:pt x="41" y="76"/>
                      <a:pt x="39" y="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24" name="Freeform 8">
                <a:hlinkClick r:id="rId3"/>
              </p:cNvPr>
              <p:cNvSpPr>
                <a:spLocks noEditPoints="1"/>
              </p:cNvSpPr>
              <p:nvPr/>
            </p:nvSpPr>
            <p:spPr bwMode="auto">
              <a:xfrm>
                <a:off x="6707188" y="4084638"/>
                <a:ext cx="398462" cy="327025"/>
              </a:xfrm>
              <a:custGeom>
                <a:avLst/>
                <a:gdLst>
                  <a:gd name="T0" fmla="*/ 106 w 106"/>
                  <a:gd name="T1" fmla="*/ 39 h 87"/>
                  <a:gd name="T2" fmla="*/ 53 w 106"/>
                  <a:gd name="T3" fmla="*/ 0 h 87"/>
                  <a:gd name="T4" fmla="*/ 0 w 106"/>
                  <a:gd name="T5" fmla="*/ 39 h 87"/>
                  <a:gd name="T6" fmla="*/ 53 w 106"/>
                  <a:gd name="T7" fmla="*/ 78 h 87"/>
                  <a:gd name="T8" fmla="*/ 73 w 106"/>
                  <a:gd name="T9" fmla="*/ 75 h 87"/>
                  <a:gd name="T10" fmla="*/ 95 w 106"/>
                  <a:gd name="T11" fmla="*/ 87 h 87"/>
                  <a:gd name="T12" fmla="*/ 88 w 106"/>
                  <a:gd name="T13" fmla="*/ 68 h 87"/>
                  <a:gd name="T14" fmla="*/ 106 w 106"/>
                  <a:gd name="T15" fmla="*/ 39 h 87"/>
                  <a:gd name="T16" fmla="*/ 81 w 106"/>
                  <a:gd name="T17" fmla="*/ 52 h 87"/>
                  <a:gd name="T18" fmla="*/ 26 w 106"/>
                  <a:gd name="T19" fmla="*/ 52 h 87"/>
                  <a:gd name="T20" fmla="*/ 26 w 106"/>
                  <a:gd name="T21" fmla="*/ 47 h 87"/>
                  <a:gd name="T22" fmla="*/ 81 w 106"/>
                  <a:gd name="T23" fmla="*/ 47 h 87"/>
                  <a:gd name="T24" fmla="*/ 81 w 106"/>
                  <a:gd name="T25" fmla="*/ 52 h 87"/>
                  <a:gd name="T26" fmla="*/ 81 w 106"/>
                  <a:gd name="T27" fmla="*/ 41 h 87"/>
                  <a:gd name="T28" fmla="*/ 26 w 106"/>
                  <a:gd name="T29" fmla="*/ 41 h 87"/>
                  <a:gd name="T30" fmla="*/ 26 w 106"/>
                  <a:gd name="T31" fmla="*/ 36 h 87"/>
                  <a:gd name="T32" fmla="*/ 81 w 106"/>
                  <a:gd name="T33" fmla="*/ 36 h 87"/>
                  <a:gd name="T34" fmla="*/ 81 w 106"/>
                  <a:gd name="T35" fmla="*/ 41 h 87"/>
                  <a:gd name="T36" fmla="*/ 81 w 106"/>
                  <a:gd name="T37" fmla="*/ 31 h 87"/>
                  <a:gd name="T38" fmla="*/ 26 w 106"/>
                  <a:gd name="T39" fmla="*/ 31 h 87"/>
                  <a:gd name="T40" fmla="*/ 26 w 106"/>
                  <a:gd name="T41" fmla="*/ 26 h 87"/>
                  <a:gd name="T42" fmla="*/ 81 w 106"/>
                  <a:gd name="T43" fmla="*/ 26 h 87"/>
                  <a:gd name="T44" fmla="*/ 81 w 106"/>
                  <a:gd name="T45" fmla="*/ 3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87">
                    <a:moveTo>
                      <a:pt x="106" y="39"/>
                    </a:moveTo>
                    <a:cubicBezTo>
                      <a:pt x="106" y="17"/>
                      <a:pt x="82" y="0"/>
                      <a:pt x="53" y="0"/>
                    </a:cubicBezTo>
                    <a:cubicBezTo>
                      <a:pt x="23" y="0"/>
                      <a:pt x="0" y="17"/>
                      <a:pt x="0" y="39"/>
                    </a:cubicBezTo>
                    <a:cubicBezTo>
                      <a:pt x="0" y="61"/>
                      <a:pt x="23" y="78"/>
                      <a:pt x="53" y="78"/>
                    </a:cubicBezTo>
                    <a:cubicBezTo>
                      <a:pt x="60" y="78"/>
                      <a:pt x="66" y="77"/>
                      <a:pt x="73" y="75"/>
                    </a:cubicBezTo>
                    <a:cubicBezTo>
                      <a:pt x="75" y="75"/>
                      <a:pt x="95" y="87"/>
                      <a:pt x="95" y="87"/>
                    </a:cubicBezTo>
                    <a:cubicBezTo>
                      <a:pt x="88" y="68"/>
                      <a:pt x="88" y="68"/>
                      <a:pt x="88" y="68"/>
                    </a:cubicBezTo>
                    <a:cubicBezTo>
                      <a:pt x="99" y="61"/>
                      <a:pt x="106" y="50"/>
                      <a:pt x="106" y="39"/>
                    </a:cubicBezTo>
                    <a:close/>
                    <a:moveTo>
                      <a:pt x="81" y="52"/>
                    </a:moveTo>
                    <a:cubicBezTo>
                      <a:pt x="26" y="52"/>
                      <a:pt x="26" y="52"/>
                      <a:pt x="26" y="52"/>
                    </a:cubicBezTo>
                    <a:cubicBezTo>
                      <a:pt x="26" y="47"/>
                      <a:pt x="26" y="47"/>
                      <a:pt x="26" y="47"/>
                    </a:cubicBezTo>
                    <a:cubicBezTo>
                      <a:pt x="81" y="47"/>
                      <a:pt x="81" y="47"/>
                      <a:pt x="81" y="47"/>
                    </a:cubicBezTo>
                    <a:lnTo>
                      <a:pt x="81" y="52"/>
                    </a:lnTo>
                    <a:close/>
                    <a:moveTo>
                      <a:pt x="81" y="41"/>
                    </a:moveTo>
                    <a:cubicBezTo>
                      <a:pt x="26" y="41"/>
                      <a:pt x="26" y="41"/>
                      <a:pt x="26" y="41"/>
                    </a:cubicBezTo>
                    <a:cubicBezTo>
                      <a:pt x="26" y="36"/>
                      <a:pt x="26" y="36"/>
                      <a:pt x="26" y="36"/>
                    </a:cubicBezTo>
                    <a:cubicBezTo>
                      <a:pt x="81" y="36"/>
                      <a:pt x="81" y="36"/>
                      <a:pt x="81" y="36"/>
                    </a:cubicBezTo>
                    <a:lnTo>
                      <a:pt x="81" y="41"/>
                    </a:lnTo>
                    <a:close/>
                    <a:moveTo>
                      <a:pt x="81" y="31"/>
                    </a:moveTo>
                    <a:cubicBezTo>
                      <a:pt x="26" y="31"/>
                      <a:pt x="26" y="31"/>
                      <a:pt x="26" y="31"/>
                    </a:cubicBezTo>
                    <a:cubicBezTo>
                      <a:pt x="26" y="26"/>
                      <a:pt x="26" y="26"/>
                      <a:pt x="26" y="26"/>
                    </a:cubicBezTo>
                    <a:cubicBezTo>
                      <a:pt x="81" y="26"/>
                      <a:pt x="81" y="26"/>
                      <a:pt x="81" y="26"/>
                    </a:cubicBezTo>
                    <a:lnTo>
                      <a:pt x="81" y="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grpSp>
        <p:sp>
          <p:nvSpPr>
            <p:cNvPr id="22" name="Oval 9"/>
            <p:cNvSpPr>
              <a:spLocks noChangeArrowheads="1"/>
            </p:cNvSpPr>
            <p:nvPr/>
          </p:nvSpPr>
          <p:spPr bwMode="auto">
            <a:xfrm>
              <a:off x="5268255" y="1947116"/>
              <a:ext cx="871174" cy="874617"/>
            </a:xfrm>
            <a:prstGeom prst="ellipse">
              <a:avLst/>
            </a:prstGeom>
            <a:noFill/>
            <a:ln>
              <a:solidFill>
                <a:schemeClr val="tx2"/>
              </a:solidFill>
            </a:ln>
          </p:spPr>
          <p:txBody>
            <a:bodyPr vert="horz" wrap="square" lIns="91440" tIns="45720" rIns="91440" bIns="45720" numCol="1" anchor="t" anchorCtr="0" compatLnSpc="1">
              <a:prstTxWarp prst="textNoShape">
                <a:avLst/>
              </a:prstTxWarp>
            </a:bodyPr>
            <a:lstStyle/>
            <a:p>
              <a:pPr defTabSz="914377"/>
              <a:endParaRPr lang="zh-CN" altLang="en-US">
                <a:solidFill>
                  <a:prstClr val="white"/>
                </a:solidFill>
              </a:endParaRPr>
            </a:p>
          </p:txBody>
        </p:sp>
      </p:grpSp>
      <p:grpSp>
        <p:nvGrpSpPr>
          <p:cNvPr id="25" name="组合 24"/>
          <p:cNvGrpSpPr/>
          <p:nvPr/>
        </p:nvGrpSpPr>
        <p:grpSpPr>
          <a:xfrm>
            <a:off x="6806318" y="4230186"/>
            <a:ext cx="769549" cy="772589"/>
            <a:chOff x="5280206" y="3148807"/>
            <a:chExt cx="871174" cy="874617"/>
          </a:xfrm>
        </p:grpSpPr>
        <p:sp>
          <p:nvSpPr>
            <p:cNvPr id="26" name="Freeform 6">
              <a:hlinkClick r:id="rId3"/>
            </p:cNvPr>
            <p:cNvSpPr>
              <a:spLocks noEditPoints="1"/>
            </p:cNvSpPr>
            <p:nvPr/>
          </p:nvSpPr>
          <p:spPr bwMode="auto">
            <a:xfrm>
              <a:off x="5498895" y="3317033"/>
              <a:ext cx="503237" cy="538163"/>
            </a:xfrm>
            <a:custGeom>
              <a:avLst/>
              <a:gdLst>
                <a:gd name="T0" fmla="*/ 134 w 134"/>
                <a:gd name="T1" fmla="*/ 130 h 143"/>
                <a:gd name="T2" fmla="*/ 130 w 134"/>
                <a:gd name="T3" fmla="*/ 125 h 143"/>
                <a:gd name="T4" fmla="*/ 119 w 134"/>
                <a:gd name="T5" fmla="*/ 132 h 143"/>
                <a:gd name="T6" fmla="*/ 118 w 134"/>
                <a:gd name="T7" fmla="*/ 134 h 143"/>
                <a:gd name="T8" fmla="*/ 114 w 134"/>
                <a:gd name="T9" fmla="*/ 134 h 143"/>
                <a:gd name="T10" fmla="*/ 109 w 134"/>
                <a:gd name="T11" fmla="*/ 130 h 143"/>
                <a:gd name="T12" fmla="*/ 113 w 134"/>
                <a:gd name="T13" fmla="*/ 129 h 143"/>
                <a:gd name="T14" fmla="*/ 123 w 134"/>
                <a:gd name="T15" fmla="*/ 119 h 143"/>
                <a:gd name="T16" fmla="*/ 116 w 134"/>
                <a:gd name="T17" fmla="*/ 117 h 143"/>
                <a:gd name="T18" fmla="*/ 106 w 134"/>
                <a:gd name="T19" fmla="*/ 126 h 143"/>
                <a:gd name="T20" fmla="*/ 98 w 134"/>
                <a:gd name="T21" fmla="*/ 120 h 143"/>
                <a:gd name="T22" fmla="*/ 106 w 134"/>
                <a:gd name="T23" fmla="*/ 115 h 143"/>
                <a:gd name="T24" fmla="*/ 105 w 134"/>
                <a:gd name="T25" fmla="*/ 91 h 143"/>
                <a:gd name="T26" fmla="*/ 76 w 134"/>
                <a:gd name="T27" fmla="*/ 83 h 143"/>
                <a:gd name="T28" fmla="*/ 74 w 134"/>
                <a:gd name="T29" fmla="*/ 86 h 143"/>
                <a:gd name="T30" fmla="*/ 97 w 134"/>
                <a:gd name="T31" fmla="*/ 93 h 143"/>
                <a:gd name="T32" fmla="*/ 99 w 134"/>
                <a:gd name="T33" fmla="*/ 97 h 143"/>
                <a:gd name="T34" fmla="*/ 97 w 134"/>
                <a:gd name="T35" fmla="*/ 95 h 143"/>
                <a:gd name="T36" fmla="*/ 71 w 134"/>
                <a:gd name="T37" fmla="*/ 89 h 143"/>
                <a:gd name="T38" fmla="*/ 67 w 134"/>
                <a:gd name="T39" fmla="*/ 90 h 143"/>
                <a:gd name="T40" fmla="*/ 49 w 134"/>
                <a:gd name="T41" fmla="*/ 73 h 143"/>
                <a:gd name="T42" fmla="*/ 36 w 134"/>
                <a:gd name="T43" fmla="*/ 52 h 143"/>
                <a:gd name="T44" fmla="*/ 46 w 134"/>
                <a:gd name="T45" fmla="*/ 46 h 143"/>
                <a:gd name="T46" fmla="*/ 29 w 134"/>
                <a:gd name="T47" fmla="*/ 1 h 143"/>
                <a:gd name="T48" fmla="*/ 24 w 134"/>
                <a:gd name="T49" fmla="*/ 1 h 143"/>
                <a:gd name="T50" fmla="*/ 20 w 134"/>
                <a:gd name="T51" fmla="*/ 4 h 143"/>
                <a:gd name="T52" fmla="*/ 38 w 134"/>
                <a:gd name="T53" fmla="*/ 32 h 143"/>
                <a:gd name="T54" fmla="*/ 16 w 134"/>
                <a:gd name="T55" fmla="*/ 7 h 143"/>
                <a:gd name="T56" fmla="*/ 6 w 134"/>
                <a:gd name="T57" fmla="*/ 22 h 143"/>
                <a:gd name="T58" fmla="*/ 23 w 134"/>
                <a:gd name="T59" fmla="*/ 78 h 143"/>
                <a:gd name="T60" fmla="*/ 32 w 134"/>
                <a:gd name="T61" fmla="*/ 90 h 143"/>
                <a:gd name="T62" fmla="*/ 34 w 134"/>
                <a:gd name="T63" fmla="*/ 92 h 143"/>
                <a:gd name="T64" fmla="*/ 87 w 134"/>
                <a:gd name="T65" fmla="*/ 123 h 143"/>
                <a:gd name="T66" fmla="*/ 95 w 134"/>
                <a:gd name="T67" fmla="*/ 121 h 143"/>
                <a:gd name="T68" fmla="*/ 106 w 134"/>
                <a:gd name="T69" fmla="*/ 130 h 143"/>
                <a:gd name="T70" fmla="*/ 114 w 134"/>
                <a:gd name="T71" fmla="*/ 137 h 143"/>
                <a:gd name="T72" fmla="*/ 116 w 134"/>
                <a:gd name="T73" fmla="*/ 137 h 143"/>
                <a:gd name="T74" fmla="*/ 117 w 134"/>
                <a:gd name="T75" fmla="*/ 140 h 143"/>
                <a:gd name="T76" fmla="*/ 124 w 134"/>
                <a:gd name="T77" fmla="*/ 143 h 143"/>
                <a:gd name="T78" fmla="*/ 131 w 134"/>
                <a:gd name="T79" fmla="*/ 141 h 143"/>
                <a:gd name="T80" fmla="*/ 132 w 134"/>
                <a:gd name="T81" fmla="*/ 141 h 143"/>
                <a:gd name="T82" fmla="*/ 133 w 134"/>
                <a:gd name="T83" fmla="*/ 139 h 143"/>
                <a:gd name="T84" fmla="*/ 131 w 134"/>
                <a:gd name="T85" fmla="*/ 138 h 143"/>
                <a:gd name="T86" fmla="*/ 130 w 134"/>
                <a:gd name="T87" fmla="*/ 138 h 143"/>
                <a:gd name="T88" fmla="*/ 124 w 134"/>
                <a:gd name="T89" fmla="*/ 140 h 143"/>
                <a:gd name="T90" fmla="*/ 120 w 134"/>
                <a:gd name="T91" fmla="*/ 138 h 143"/>
                <a:gd name="T92" fmla="*/ 120 w 134"/>
                <a:gd name="T93" fmla="*/ 137 h 143"/>
                <a:gd name="T94" fmla="*/ 134 w 134"/>
                <a:gd name="T95" fmla="*/ 130 h 143"/>
                <a:gd name="T96" fmla="*/ 116 w 134"/>
                <a:gd name="T97" fmla="*/ 120 h 143"/>
                <a:gd name="T98" fmla="*/ 117 w 134"/>
                <a:gd name="T99" fmla="*/ 120 h 143"/>
                <a:gd name="T100" fmla="*/ 119 w 134"/>
                <a:gd name="T101" fmla="*/ 120 h 143"/>
                <a:gd name="T102" fmla="*/ 112 w 134"/>
                <a:gd name="T103" fmla="*/ 126 h 143"/>
                <a:gd name="T104" fmla="*/ 109 w 134"/>
                <a:gd name="T105" fmla="*/ 127 h 143"/>
                <a:gd name="T106" fmla="*/ 116 w 134"/>
                <a:gd name="T107" fmla="*/ 120 h 143"/>
                <a:gd name="T108" fmla="*/ 121 w 134"/>
                <a:gd name="T109" fmla="*/ 134 h 143"/>
                <a:gd name="T110" fmla="*/ 121 w 134"/>
                <a:gd name="T111" fmla="*/ 134 h 143"/>
                <a:gd name="T112" fmla="*/ 129 w 134"/>
                <a:gd name="T113" fmla="*/ 128 h 143"/>
                <a:gd name="T114" fmla="*/ 129 w 134"/>
                <a:gd name="T115" fmla="*/ 128 h 143"/>
                <a:gd name="T116" fmla="*/ 131 w 134"/>
                <a:gd name="T117" fmla="*/ 129 h 143"/>
                <a:gd name="T118" fmla="*/ 121 w 134"/>
                <a:gd name="T119" fmla="*/ 1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sp>
          <p:nvSpPr>
            <p:cNvPr id="27" name="Oval 9"/>
            <p:cNvSpPr>
              <a:spLocks noChangeArrowheads="1"/>
            </p:cNvSpPr>
            <p:nvPr/>
          </p:nvSpPr>
          <p:spPr bwMode="auto">
            <a:xfrm>
              <a:off x="5280206" y="3148807"/>
              <a:ext cx="871174" cy="874617"/>
            </a:xfrm>
            <a:prstGeom prst="ellipse">
              <a:avLst/>
            </a:prstGeom>
            <a:noFill/>
            <a:ln>
              <a:solidFill>
                <a:schemeClr val="tx2"/>
              </a:solidFill>
            </a:ln>
          </p:spPr>
          <p:txBody>
            <a:bodyPr vert="horz" wrap="square" lIns="91440" tIns="45720" rIns="91440" bIns="45720" numCol="1" anchor="t" anchorCtr="0" compatLnSpc="1">
              <a:prstTxWarp prst="textNoShape">
                <a:avLst/>
              </a:prstTxWarp>
            </a:bodyPr>
            <a:lstStyle/>
            <a:p>
              <a:pPr defTabSz="914377"/>
              <a:endParaRPr lang="zh-CN" altLang="en-US">
                <a:solidFill>
                  <a:prstClr val="white"/>
                </a:solidFill>
              </a:endParaRPr>
            </a:p>
          </p:txBody>
        </p:sp>
      </p:grpSp>
      <p:grpSp>
        <p:nvGrpSpPr>
          <p:cNvPr id="28" name="组合 27"/>
          <p:cNvGrpSpPr/>
          <p:nvPr/>
        </p:nvGrpSpPr>
        <p:grpSpPr>
          <a:xfrm rot="10800000">
            <a:off x="6844746" y="2043880"/>
            <a:ext cx="769549" cy="772589"/>
            <a:chOff x="7562234" y="1947116"/>
            <a:chExt cx="871174" cy="874617"/>
          </a:xfrm>
        </p:grpSpPr>
        <p:sp>
          <p:nvSpPr>
            <p:cNvPr id="29" name="Oval 9"/>
            <p:cNvSpPr>
              <a:spLocks noChangeArrowheads="1"/>
            </p:cNvSpPr>
            <p:nvPr/>
          </p:nvSpPr>
          <p:spPr bwMode="auto">
            <a:xfrm>
              <a:off x="7562234" y="1947116"/>
              <a:ext cx="871174" cy="874617"/>
            </a:xfrm>
            <a:prstGeom prst="ellipse">
              <a:avLst/>
            </a:prstGeom>
            <a:noFill/>
            <a:ln>
              <a:solidFill>
                <a:schemeClr val="tx2"/>
              </a:solidFill>
            </a:ln>
          </p:spPr>
          <p:txBody>
            <a:bodyPr vert="horz" wrap="square" lIns="91440" tIns="45720" rIns="91440" bIns="45720" numCol="1" anchor="t" anchorCtr="0" compatLnSpc="1">
              <a:prstTxWarp prst="textNoShape">
                <a:avLst/>
              </a:prstTxWarp>
            </a:bodyPr>
            <a:lstStyle/>
            <a:p>
              <a:pPr defTabSz="914377"/>
              <a:endParaRPr lang="zh-CN" altLang="en-US">
                <a:solidFill>
                  <a:prstClr val="white"/>
                </a:solidFill>
              </a:endParaRPr>
            </a:p>
          </p:txBody>
        </p:sp>
        <p:sp>
          <p:nvSpPr>
            <p:cNvPr id="30" name="Freeform 17">
              <a:hlinkClick r:id="rId3"/>
            </p:cNvPr>
            <p:cNvSpPr>
              <a:spLocks/>
            </p:cNvSpPr>
            <p:nvPr/>
          </p:nvSpPr>
          <p:spPr bwMode="auto">
            <a:xfrm>
              <a:off x="7748583" y="2149884"/>
              <a:ext cx="500063" cy="465138"/>
            </a:xfrm>
            <a:custGeom>
              <a:avLst/>
              <a:gdLst>
                <a:gd name="T0" fmla="*/ 124 w 133"/>
                <a:gd name="T1" fmla="*/ 84 h 123"/>
                <a:gd name="T2" fmla="*/ 133 w 133"/>
                <a:gd name="T3" fmla="*/ 75 h 123"/>
                <a:gd name="T4" fmla="*/ 124 w 133"/>
                <a:gd name="T5" fmla="*/ 67 h 123"/>
                <a:gd name="T6" fmla="*/ 113 w 133"/>
                <a:gd name="T7" fmla="*/ 67 h 123"/>
                <a:gd name="T8" fmla="*/ 113 w 133"/>
                <a:gd name="T9" fmla="*/ 64 h 123"/>
                <a:gd name="T10" fmla="*/ 124 w 133"/>
                <a:gd name="T11" fmla="*/ 64 h 123"/>
                <a:gd name="T12" fmla="*/ 132 w 133"/>
                <a:gd name="T13" fmla="*/ 56 h 123"/>
                <a:gd name="T14" fmla="*/ 124 w 133"/>
                <a:gd name="T15" fmla="*/ 47 h 123"/>
                <a:gd name="T16" fmla="*/ 90 w 133"/>
                <a:gd name="T17" fmla="*/ 47 h 123"/>
                <a:gd name="T18" fmla="*/ 74 w 133"/>
                <a:gd name="T19" fmla="*/ 23 h 123"/>
                <a:gd name="T20" fmla="*/ 64 w 133"/>
                <a:gd name="T21" fmla="*/ 0 h 123"/>
                <a:gd name="T22" fmla="*/ 54 w 133"/>
                <a:gd name="T23" fmla="*/ 5 h 123"/>
                <a:gd name="T24" fmla="*/ 48 w 133"/>
                <a:gd name="T25" fmla="*/ 33 h 123"/>
                <a:gd name="T26" fmla="*/ 29 w 133"/>
                <a:gd name="T27" fmla="*/ 57 h 123"/>
                <a:gd name="T28" fmla="*/ 0 w 133"/>
                <a:gd name="T29" fmla="*/ 57 h 123"/>
                <a:gd name="T30" fmla="*/ 0 w 133"/>
                <a:gd name="T31" fmla="*/ 114 h 123"/>
                <a:gd name="T32" fmla="*/ 31 w 133"/>
                <a:gd name="T33" fmla="*/ 114 h 123"/>
                <a:gd name="T34" fmla="*/ 54 w 133"/>
                <a:gd name="T35" fmla="*/ 122 h 123"/>
                <a:gd name="T36" fmla="*/ 76 w 133"/>
                <a:gd name="T37" fmla="*/ 123 h 123"/>
                <a:gd name="T38" fmla="*/ 79 w 133"/>
                <a:gd name="T39" fmla="*/ 123 h 123"/>
                <a:gd name="T40" fmla="*/ 105 w 133"/>
                <a:gd name="T41" fmla="*/ 123 h 123"/>
                <a:gd name="T42" fmla="*/ 114 w 133"/>
                <a:gd name="T43" fmla="*/ 114 h 123"/>
                <a:gd name="T44" fmla="*/ 105 w 133"/>
                <a:gd name="T45" fmla="*/ 105 h 123"/>
                <a:gd name="T46" fmla="*/ 103 w 133"/>
                <a:gd name="T47" fmla="*/ 105 h 123"/>
                <a:gd name="T48" fmla="*/ 104 w 133"/>
                <a:gd name="T49" fmla="*/ 103 h 123"/>
                <a:gd name="T50" fmla="*/ 117 w 133"/>
                <a:gd name="T51" fmla="*/ 103 h 123"/>
                <a:gd name="T52" fmla="*/ 125 w 133"/>
                <a:gd name="T53" fmla="*/ 95 h 123"/>
                <a:gd name="T54" fmla="*/ 117 w 133"/>
                <a:gd name="T55" fmla="*/ 86 h 123"/>
                <a:gd name="T56" fmla="*/ 109 w 133"/>
                <a:gd name="T57" fmla="*/ 86 h 123"/>
                <a:gd name="T58" fmla="*/ 110 w 133"/>
                <a:gd name="T59" fmla="*/ 84 h 123"/>
                <a:gd name="T60" fmla="*/ 124 w 133"/>
                <a:gd name="T61" fmla="*/ 8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3" h="123">
                  <a:moveTo>
                    <a:pt x="124" y="84"/>
                  </a:moveTo>
                  <a:cubicBezTo>
                    <a:pt x="129" y="84"/>
                    <a:pt x="133" y="80"/>
                    <a:pt x="133" y="75"/>
                  </a:cubicBezTo>
                  <a:cubicBezTo>
                    <a:pt x="133" y="71"/>
                    <a:pt x="129" y="67"/>
                    <a:pt x="124" y="67"/>
                  </a:cubicBezTo>
                  <a:cubicBezTo>
                    <a:pt x="113" y="67"/>
                    <a:pt x="113" y="67"/>
                    <a:pt x="113" y="67"/>
                  </a:cubicBezTo>
                  <a:cubicBezTo>
                    <a:pt x="113" y="66"/>
                    <a:pt x="113" y="65"/>
                    <a:pt x="113" y="64"/>
                  </a:cubicBezTo>
                  <a:cubicBezTo>
                    <a:pt x="124" y="64"/>
                    <a:pt x="124" y="64"/>
                    <a:pt x="124" y="64"/>
                  </a:cubicBezTo>
                  <a:cubicBezTo>
                    <a:pt x="129" y="64"/>
                    <a:pt x="132" y="61"/>
                    <a:pt x="132" y="56"/>
                  </a:cubicBezTo>
                  <a:cubicBezTo>
                    <a:pt x="132" y="51"/>
                    <a:pt x="129" y="47"/>
                    <a:pt x="124" y="47"/>
                  </a:cubicBezTo>
                  <a:cubicBezTo>
                    <a:pt x="90" y="47"/>
                    <a:pt x="90" y="47"/>
                    <a:pt x="90" y="47"/>
                  </a:cubicBezTo>
                  <a:cubicBezTo>
                    <a:pt x="66" y="45"/>
                    <a:pt x="73" y="31"/>
                    <a:pt x="74" y="23"/>
                  </a:cubicBezTo>
                  <a:cubicBezTo>
                    <a:pt x="75" y="8"/>
                    <a:pt x="69" y="0"/>
                    <a:pt x="64" y="0"/>
                  </a:cubicBezTo>
                  <a:cubicBezTo>
                    <a:pt x="63" y="0"/>
                    <a:pt x="53" y="1"/>
                    <a:pt x="54" y="5"/>
                  </a:cubicBezTo>
                  <a:cubicBezTo>
                    <a:pt x="54" y="8"/>
                    <a:pt x="56" y="24"/>
                    <a:pt x="48" y="33"/>
                  </a:cubicBezTo>
                  <a:cubicBezTo>
                    <a:pt x="42" y="40"/>
                    <a:pt x="33" y="52"/>
                    <a:pt x="29" y="57"/>
                  </a:cubicBezTo>
                  <a:cubicBezTo>
                    <a:pt x="0" y="57"/>
                    <a:pt x="0" y="57"/>
                    <a:pt x="0" y="57"/>
                  </a:cubicBezTo>
                  <a:cubicBezTo>
                    <a:pt x="0" y="114"/>
                    <a:pt x="0" y="114"/>
                    <a:pt x="0" y="114"/>
                  </a:cubicBezTo>
                  <a:cubicBezTo>
                    <a:pt x="31" y="114"/>
                    <a:pt x="31" y="114"/>
                    <a:pt x="31" y="114"/>
                  </a:cubicBezTo>
                  <a:cubicBezTo>
                    <a:pt x="38" y="119"/>
                    <a:pt x="46" y="121"/>
                    <a:pt x="54" y="122"/>
                  </a:cubicBezTo>
                  <a:cubicBezTo>
                    <a:pt x="61" y="122"/>
                    <a:pt x="69" y="122"/>
                    <a:pt x="76" y="123"/>
                  </a:cubicBezTo>
                  <a:cubicBezTo>
                    <a:pt x="77" y="123"/>
                    <a:pt x="78" y="123"/>
                    <a:pt x="79" y="123"/>
                  </a:cubicBezTo>
                  <a:cubicBezTo>
                    <a:pt x="105" y="123"/>
                    <a:pt x="105" y="123"/>
                    <a:pt x="105" y="123"/>
                  </a:cubicBezTo>
                  <a:cubicBezTo>
                    <a:pt x="110" y="123"/>
                    <a:pt x="114" y="119"/>
                    <a:pt x="114" y="114"/>
                  </a:cubicBezTo>
                  <a:cubicBezTo>
                    <a:pt x="114" y="109"/>
                    <a:pt x="110" y="105"/>
                    <a:pt x="105" y="105"/>
                  </a:cubicBezTo>
                  <a:cubicBezTo>
                    <a:pt x="103" y="105"/>
                    <a:pt x="103" y="105"/>
                    <a:pt x="103" y="105"/>
                  </a:cubicBezTo>
                  <a:cubicBezTo>
                    <a:pt x="103" y="105"/>
                    <a:pt x="103" y="104"/>
                    <a:pt x="104" y="103"/>
                  </a:cubicBezTo>
                  <a:cubicBezTo>
                    <a:pt x="117" y="103"/>
                    <a:pt x="117" y="103"/>
                    <a:pt x="117" y="103"/>
                  </a:cubicBezTo>
                  <a:cubicBezTo>
                    <a:pt x="122" y="103"/>
                    <a:pt x="125" y="99"/>
                    <a:pt x="125" y="95"/>
                  </a:cubicBezTo>
                  <a:cubicBezTo>
                    <a:pt x="125" y="90"/>
                    <a:pt x="122" y="86"/>
                    <a:pt x="117" y="86"/>
                  </a:cubicBezTo>
                  <a:cubicBezTo>
                    <a:pt x="109" y="86"/>
                    <a:pt x="109" y="86"/>
                    <a:pt x="109" y="86"/>
                  </a:cubicBezTo>
                  <a:cubicBezTo>
                    <a:pt x="109" y="85"/>
                    <a:pt x="110" y="85"/>
                    <a:pt x="110" y="84"/>
                  </a:cubicBezTo>
                  <a:lnTo>
                    <a:pt x="124" y="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a:solidFill>
                  <a:prstClr val="white"/>
                </a:solidFill>
              </a:endParaRPr>
            </a:p>
          </p:txBody>
        </p:sp>
      </p:grpSp>
      <p:sp>
        <p:nvSpPr>
          <p:cNvPr id="33" name="TextBox 32"/>
          <p:cNvSpPr txBox="1"/>
          <p:nvPr/>
        </p:nvSpPr>
        <p:spPr>
          <a:xfrm>
            <a:off x="8275070" y="2188225"/>
            <a:ext cx="3072341" cy="1046436"/>
          </a:xfrm>
          <a:prstGeom prst="rect">
            <a:avLst/>
          </a:prstGeom>
          <a:noFill/>
          <a:ln>
            <a:noFill/>
            <a:prstDash val="sysDash"/>
          </a:ln>
        </p:spPr>
        <p:txBody>
          <a:bodyPr wrap="square" lIns="121917" tIns="60958" rIns="121917" bIns="60958" rtlCol="0">
            <a:spAutoFit/>
          </a:bodyPr>
          <a:lstStyle/>
          <a:p>
            <a:pPr algn="just"/>
            <a:r>
              <a:rPr lang="zh-CN" altLang="en-US" sz="2000" dirty="0">
                <a:solidFill>
                  <a:schemeClr val="tx1">
                    <a:lumMod val="75000"/>
                    <a:lumOff val="25000"/>
                  </a:schemeClr>
                </a:solidFill>
                <a:latin typeface="微软雅黑" pitchFamily="34" charset="-122"/>
                <a:ea typeface="微软雅黑" panose="020B0503020204020204" pitchFamily="34" charset="-122"/>
              </a:rPr>
              <a:t>项目执行与标准</a:t>
            </a:r>
            <a:r>
              <a:rPr lang="en-US" altLang="zh-CN" sz="2000" dirty="0">
                <a:solidFill>
                  <a:schemeClr val="tx1">
                    <a:lumMod val="75000"/>
                    <a:lumOff val="25000"/>
                  </a:schemeClr>
                </a:solidFill>
                <a:latin typeface="微软雅黑" pitchFamily="34" charset="-122"/>
                <a:ea typeface="微软雅黑" panose="020B0503020204020204" pitchFamily="34" charset="-122"/>
              </a:rPr>
              <a:t>SOP</a:t>
            </a:r>
            <a:r>
              <a:rPr lang="zh-CN" altLang="en-US" sz="2000" dirty="0">
                <a:solidFill>
                  <a:schemeClr val="tx1">
                    <a:lumMod val="75000"/>
                    <a:lumOff val="25000"/>
                  </a:schemeClr>
                </a:solidFill>
                <a:latin typeface="微软雅黑" pitchFamily="34" charset="-122"/>
                <a:ea typeface="微软雅黑" panose="020B0503020204020204" pitchFamily="34" charset="-122"/>
              </a:rPr>
              <a:t>的偏差难以及时发现，导致后续流程中问题积累</a:t>
            </a:r>
          </a:p>
        </p:txBody>
      </p:sp>
      <p:sp>
        <p:nvSpPr>
          <p:cNvPr id="34" name="TextBox 33"/>
          <p:cNvSpPr txBox="1"/>
          <p:nvPr/>
        </p:nvSpPr>
        <p:spPr>
          <a:xfrm>
            <a:off x="8275070" y="4318653"/>
            <a:ext cx="3072341" cy="1046436"/>
          </a:xfrm>
          <a:prstGeom prst="rect">
            <a:avLst/>
          </a:prstGeom>
          <a:noFill/>
          <a:ln>
            <a:noFill/>
            <a:prstDash val="sysDash"/>
          </a:ln>
        </p:spPr>
        <p:txBody>
          <a:bodyPr wrap="square" lIns="121917" tIns="60958" rIns="121917" bIns="60958" rtlCol="0">
            <a:spAutoFit/>
          </a:bodyPr>
          <a:lstStyle/>
          <a:p>
            <a:pPr algn="just"/>
            <a:r>
              <a:rPr lang="zh-CN" altLang="en-US" sz="2000" dirty="0">
                <a:solidFill>
                  <a:schemeClr val="tx1">
                    <a:lumMod val="75000"/>
                    <a:lumOff val="25000"/>
                  </a:schemeClr>
                </a:solidFill>
                <a:latin typeface="微软雅黑" pitchFamily="34" charset="-122"/>
                <a:ea typeface="微软雅黑" panose="020B0503020204020204" pitchFamily="34" charset="-122"/>
              </a:rPr>
              <a:t>团队成员的实际贡献不透明，传统考核方式易忽略重要数据</a:t>
            </a:r>
          </a:p>
        </p:txBody>
      </p:sp>
      <p:sp>
        <p:nvSpPr>
          <p:cNvPr id="35" name="TextBox 34"/>
          <p:cNvSpPr txBox="1"/>
          <p:nvPr/>
        </p:nvSpPr>
        <p:spPr>
          <a:xfrm>
            <a:off x="971048" y="2188225"/>
            <a:ext cx="3072341" cy="1046436"/>
          </a:xfrm>
          <a:prstGeom prst="rect">
            <a:avLst/>
          </a:prstGeom>
          <a:noFill/>
          <a:ln>
            <a:noFill/>
            <a:prstDash val="sysDash"/>
          </a:ln>
        </p:spPr>
        <p:txBody>
          <a:bodyPr wrap="square" lIns="121917" tIns="60958" rIns="121917" bIns="60958" rtlCol="0">
            <a:spAutoFit/>
          </a:bodyPr>
          <a:lstStyle/>
          <a:p>
            <a:pPr algn="just"/>
            <a:r>
              <a:rPr lang="zh-CN" altLang="en-US" sz="2000" dirty="0">
                <a:solidFill>
                  <a:schemeClr val="tx1">
                    <a:lumMod val="75000"/>
                    <a:lumOff val="25000"/>
                  </a:schemeClr>
                </a:solidFill>
                <a:latin typeface="微软雅黑" pitchFamily="34" charset="-122"/>
                <a:ea typeface="微软雅黑" panose="020B0503020204020204" pitchFamily="34" charset="-122"/>
              </a:rPr>
              <a:t>企业产生的大量非结构化数据分布在多个渠道，难以高效整合和分析</a:t>
            </a:r>
          </a:p>
        </p:txBody>
      </p:sp>
      <p:sp>
        <p:nvSpPr>
          <p:cNvPr id="36" name="TextBox 35"/>
          <p:cNvSpPr txBox="1"/>
          <p:nvPr/>
        </p:nvSpPr>
        <p:spPr>
          <a:xfrm>
            <a:off x="971048" y="4318653"/>
            <a:ext cx="3072341" cy="1046436"/>
          </a:xfrm>
          <a:prstGeom prst="rect">
            <a:avLst/>
          </a:prstGeom>
          <a:noFill/>
          <a:ln>
            <a:noFill/>
            <a:prstDash val="sysDash"/>
          </a:ln>
        </p:spPr>
        <p:txBody>
          <a:bodyPr wrap="square" lIns="121917" tIns="60958" rIns="121917" bIns="60958" rtlCol="0">
            <a:spAutoFit/>
          </a:bodyPr>
          <a:lstStyle/>
          <a:p>
            <a:pPr algn="just"/>
            <a:r>
              <a:rPr lang="zh-CN" altLang="en-US" sz="2000" dirty="0">
                <a:solidFill>
                  <a:schemeClr val="tx1">
                    <a:lumMod val="75000"/>
                    <a:lumOff val="25000"/>
                  </a:schemeClr>
                </a:solidFill>
                <a:latin typeface="微软雅黑" pitchFamily="34" charset="-122"/>
                <a:ea typeface="微软雅黑" panose="020B0503020204020204" pitchFamily="34" charset="-122"/>
              </a:rPr>
              <a:t>依赖人工审查项目相关数据费时费力，且存在主观判断误差</a:t>
            </a:r>
          </a:p>
        </p:txBody>
      </p:sp>
      <p:sp>
        <p:nvSpPr>
          <p:cNvPr id="37" name="矩形 36"/>
          <p:cNvSpPr/>
          <p:nvPr/>
        </p:nvSpPr>
        <p:spPr>
          <a:xfrm>
            <a:off x="971048" y="1736820"/>
            <a:ext cx="2976331" cy="492438"/>
          </a:xfrm>
          <a:prstGeom prst="rect">
            <a:avLst/>
          </a:prstGeom>
          <a:noFill/>
          <a:ln>
            <a:noFill/>
          </a:ln>
        </p:spPr>
        <p:txBody>
          <a:bodyPr wrap="square" lIns="121917" tIns="60958" rIns="121917" bIns="60958">
            <a:spAutoFit/>
          </a:bodyPr>
          <a:lstStyle/>
          <a:p>
            <a:pPr algn="r"/>
            <a:r>
              <a:rPr lang="zh-CN" altLang="en-US" sz="2400" b="1" dirty="0">
                <a:latin typeface="微软雅黑" panose="020B0503020204020204" pitchFamily="34" charset="-122"/>
                <a:ea typeface="微软雅黑" panose="020B0503020204020204" pitchFamily="34" charset="-122"/>
              </a:rPr>
              <a:t>数据碎片化 </a:t>
            </a:r>
          </a:p>
        </p:txBody>
      </p:sp>
      <p:sp>
        <p:nvSpPr>
          <p:cNvPr id="38" name="矩形 37"/>
          <p:cNvSpPr/>
          <p:nvPr/>
        </p:nvSpPr>
        <p:spPr>
          <a:xfrm>
            <a:off x="971048" y="3871129"/>
            <a:ext cx="2976331" cy="492438"/>
          </a:xfrm>
          <a:prstGeom prst="rect">
            <a:avLst/>
          </a:prstGeom>
          <a:noFill/>
          <a:ln>
            <a:noFill/>
          </a:ln>
        </p:spPr>
        <p:txBody>
          <a:bodyPr wrap="square" lIns="121917" tIns="60958" rIns="121917" bIns="60958">
            <a:spAutoFit/>
          </a:bodyPr>
          <a:lstStyle/>
          <a:p>
            <a:pPr algn="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人工分析成本高</a:t>
            </a:r>
          </a:p>
        </p:txBody>
      </p:sp>
      <p:sp>
        <p:nvSpPr>
          <p:cNvPr id="39" name="矩形 38"/>
          <p:cNvSpPr/>
          <p:nvPr/>
        </p:nvSpPr>
        <p:spPr>
          <a:xfrm>
            <a:off x="8275070" y="1731687"/>
            <a:ext cx="2017224" cy="492438"/>
          </a:xfrm>
          <a:prstGeom prst="rect">
            <a:avLst/>
          </a:prstGeom>
          <a:noFill/>
          <a:ln>
            <a:noFill/>
          </a:ln>
        </p:spPr>
        <p:txBody>
          <a:bodyPr wrap="square" lIns="121917" tIns="60958" rIns="121917" bIns="60958">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管理难度大</a:t>
            </a:r>
          </a:p>
        </p:txBody>
      </p:sp>
      <p:sp>
        <p:nvSpPr>
          <p:cNvPr id="40" name="矩形 39"/>
          <p:cNvSpPr/>
          <p:nvPr/>
        </p:nvSpPr>
        <p:spPr>
          <a:xfrm>
            <a:off x="8275069" y="3870059"/>
            <a:ext cx="2902153" cy="492438"/>
          </a:xfrm>
          <a:prstGeom prst="rect">
            <a:avLst/>
          </a:prstGeom>
          <a:noFill/>
          <a:ln>
            <a:noFill/>
          </a:ln>
        </p:spPr>
        <p:txBody>
          <a:bodyPr wrap="square" lIns="121917" tIns="60958" rIns="121917" bIns="60958">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成员贡献度难评估</a:t>
            </a:r>
          </a:p>
        </p:txBody>
      </p:sp>
      <p:sp>
        <p:nvSpPr>
          <p:cNvPr id="31" name="TextBox 30"/>
          <p:cNvSpPr txBox="1"/>
          <p:nvPr/>
        </p:nvSpPr>
        <p:spPr>
          <a:xfrm>
            <a:off x="5599787" y="3274525"/>
            <a:ext cx="964362" cy="553994"/>
          </a:xfrm>
          <a:prstGeom prst="rect">
            <a:avLst/>
          </a:prstGeom>
          <a:noFill/>
        </p:spPr>
        <p:txBody>
          <a:bodyPr wrap="none" lIns="121917" tIns="60958" rIns="121917" bIns="60958" rtlCol="0">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痛点</a:t>
            </a:r>
          </a:p>
        </p:txBody>
      </p:sp>
      <p:sp>
        <p:nvSpPr>
          <p:cNvPr id="41" name="文本框 10"/>
          <p:cNvSpPr txBox="1">
            <a:spLocks noChangeArrowheads="1"/>
          </p:cNvSpPr>
          <p:nvPr/>
        </p:nvSpPr>
        <p:spPr bwMode="auto">
          <a:xfrm>
            <a:off x="174625" y="220663"/>
            <a:ext cx="4648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公司在日常运营存在的痛点</a:t>
            </a:r>
          </a:p>
        </p:txBody>
      </p:sp>
      <p:sp>
        <p:nvSpPr>
          <p:cNvPr id="42"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3" name="Rectangle 1">
            <a:extLst>
              <a:ext uri="{FF2B5EF4-FFF2-40B4-BE49-F238E27FC236}">
                <a16:creationId xmlns:a16="http://schemas.microsoft.com/office/drawing/2014/main" id="{F034B76F-4109-DFAE-3E5B-3740CF9B86D1}"/>
              </a:ext>
            </a:extLst>
          </p:cNvPr>
          <p:cNvSpPr>
            <a:spLocks noChangeArrowheads="1"/>
          </p:cNvSpPr>
          <p:nvPr/>
        </p:nvSpPr>
        <p:spPr bwMode="auto">
          <a:xfrm>
            <a:off x="0" y="-92333"/>
            <a:ext cx="20229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6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2789030"/>
      </p:ext>
    </p:extLst>
  </p:cSld>
  <p:clrMapOvr>
    <a:masterClrMapping/>
  </p:clrMapOvr>
  <mc:AlternateContent xmlns:mc="http://schemas.openxmlformats.org/markup-compatibility/2006" xmlns:p14="http://schemas.microsoft.com/office/powerpoint/2010/main">
    <mc:Choice Requires="p14">
      <p:transition spd="slow" advClick="0" advTm="4000">
        <p14:reveal/>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图片 3"/>
          <p:cNvPicPr>
            <a:picLocks noChangeAspect="1" noChangeArrowheads="1"/>
          </p:cNvPicPr>
          <p:nvPr/>
        </p:nvPicPr>
        <p:blipFill>
          <a:blip r:embed="rId3">
            <a:extLst>
              <a:ext uri="{28A0092B-C50C-407E-A947-70E740481C1C}">
                <a14:useLocalDpi xmlns:a14="http://schemas.microsoft.com/office/drawing/2010/main" val="0"/>
              </a:ext>
            </a:extLst>
          </a:blip>
          <a:srcRect b="2620"/>
          <a:stretch>
            <a:fillRect/>
          </a:stretch>
        </p:blipFill>
        <p:spPr bwMode="auto">
          <a:xfrm>
            <a:off x="568573" y="2243321"/>
            <a:ext cx="4752932" cy="3020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圆角矩形 6"/>
          <p:cNvSpPr>
            <a:spLocks noChangeArrowheads="1"/>
          </p:cNvSpPr>
          <p:nvPr/>
        </p:nvSpPr>
        <p:spPr bwMode="auto">
          <a:xfrm>
            <a:off x="6848416" y="1080484"/>
            <a:ext cx="2781058" cy="631353"/>
          </a:xfrm>
          <a:prstGeom prst="roundRect">
            <a:avLst>
              <a:gd name="adj" fmla="val 16667"/>
            </a:avLst>
          </a:prstGeom>
          <a:solidFill>
            <a:schemeClr val="tx2"/>
          </a:solidFill>
          <a:ln>
            <a:noFill/>
          </a:ln>
        </p:spPr>
        <p:txBody>
          <a:bodyPr anchor="ctr"/>
          <a:lstStyle/>
          <a:p>
            <a:pPr algn="ctr" eaLnBrk="1" hangingPunct="1"/>
            <a:endParaRPr lang="zh-CN" altLang="en-US">
              <a:solidFill>
                <a:srgbClr val="FFFFFF"/>
              </a:solidFill>
            </a:endParaRPr>
          </a:p>
        </p:txBody>
      </p:sp>
      <p:sp>
        <p:nvSpPr>
          <p:cNvPr id="6152" name="文本框 7"/>
          <p:cNvSpPr txBox="1">
            <a:spLocks noChangeArrowheads="1"/>
          </p:cNvSpPr>
          <p:nvPr/>
        </p:nvSpPr>
        <p:spPr bwMode="auto">
          <a:xfrm>
            <a:off x="6675186" y="1127062"/>
            <a:ext cx="31472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CN" altLang="en-US" sz="3200" b="1" dirty="0">
                <a:solidFill>
                  <a:schemeClr val="bg1"/>
                </a:solidFill>
                <a:latin typeface="Arial" pitchFamily="34" charset="0"/>
                <a:ea typeface="微软雅黑" pitchFamily="34" charset="-122"/>
                <a:sym typeface="Arial" pitchFamily="34" charset="0"/>
              </a:rPr>
              <a:t>目标</a:t>
            </a:r>
            <a:endParaRPr lang="en-US" sz="3200" b="1" dirty="0">
              <a:solidFill>
                <a:schemeClr val="bg1"/>
              </a:solidFill>
              <a:latin typeface="Arial" pitchFamily="34" charset="0"/>
              <a:ea typeface="微软雅黑" pitchFamily="34" charset="-122"/>
              <a:sym typeface="Arial" pitchFamily="34" charset="0"/>
            </a:endParaRPr>
          </a:p>
        </p:txBody>
      </p:sp>
      <p:grpSp>
        <p:nvGrpSpPr>
          <p:cNvPr id="2" name="组合 1">
            <a:extLst>
              <a:ext uri="{FF2B5EF4-FFF2-40B4-BE49-F238E27FC236}">
                <a16:creationId xmlns:a16="http://schemas.microsoft.com/office/drawing/2014/main" id="{0B22AC1A-BCC2-B89B-DE1F-10E1AFE3BBED}"/>
              </a:ext>
            </a:extLst>
          </p:cNvPr>
          <p:cNvGrpSpPr/>
          <p:nvPr/>
        </p:nvGrpSpPr>
        <p:grpSpPr>
          <a:xfrm>
            <a:off x="5266456" y="2036141"/>
            <a:ext cx="6173704" cy="1184363"/>
            <a:chOff x="1430338" y="5135289"/>
            <a:chExt cx="9725025" cy="1007609"/>
          </a:xfrm>
        </p:grpSpPr>
        <p:sp>
          <p:nvSpPr>
            <p:cNvPr id="6157" name="矩形 13"/>
            <p:cNvSpPr>
              <a:spLocks noChangeArrowheads="1"/>
            </p:cNvSpPr>
            <p:nvPr/>
          </p:nvSpPr>
          <p:spPr bwMode="auto">
            <a:xfrm>
              <a:off x="2112679" y="5135289"/>
              <a:ext cx="8098426" cy="100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342900" indent="-342900" defTabSz="1216025" eaLnBrk="1" hangingPunct="1">
                <a:lnSpc>
                  <a:spcPct val="120000"/>
                </a:lnSpc>
                <a:spcBef>
                  <a:spcPct val="20000"/>
                </a:spcBef>
                <a:buFont typeface="Arial" panose="020B0604020202020204" pitchFamily="34" charset="0"/>
                <a:buChar char="•"/>
              </a:pPr>
              <a:r>
                <a:rPr lang="zh-CN" altLang="en-US" sz="2200" dirty="0">
                  <a:solidFill>
                    <a:srgbClr val="445469"/>
                  </a:solidFill>
                  <a:latin typeface="微软雅黑" pitchFamily="34" charset="-122"/>
                  <a:ea typeface="微软雅黑" pitchFamily="34" charset="-122"/>
                  <a:sym typeface="Arial" pitchFamily="34" charset="0"/>
                </a:rPr>
                <a:t>精细化管理：提升企业内部项目管理的精细化</a:t>
              </a:r>
              <a:r>
                <a:rPr lang="zh-CN" altLang="en-US" sz="2200">
                  <a:solidFill>
                    <a:srgbClr val="445469"/>
                  </a:solidFill>
                  <a:latin typeface="微软雅黑" pitchFamily="34" charset="-122"/>
                  <a:ea typeface="微软雅黑" pitchFamily="34" charset="-122"/>
                  <a:sym typeface="Arial" pitchFamily="34" charset="0"/>
                </a:rPr>
                <a:t>水平，及时识别可能的</a:t>
              </a:r>
              <a:r>
                <a:rPr lang="en-US" altLang="zh-CN" sz="2200">
                  <a:solidFill>
                    <a:srgbClr val="445469"/>
                  </a:solidFill>
                  <a:latin typeface="微软雅黑" pitchFamily="34" charset="-122"/>
                  <a:ea typeface="微软雅黑" pitchFamily="34" charset="-122"/>
                  <a:sym typeface="Arial" pitchFamily="34" charset="0"/>
                </a:rPr>
                <a:t>SOP</a:t>
              </a:r>
              <a:r>
                <a:rPr lang="zh-CN" altLang="en-US" sz="2200">
                  <a:solidFill>
                    <a:srgbClr val="445469"/>
                  </a:solidFill>
                  <a:latin typeface="微软雅黑" pitchFamily="34" charset="-122"/>
                  <a:ea typeface="微软雅黑" pitchFamily="34" charset="-122"/>
                  <a:sym typeface="Arial" pitchFamily="34" charset="0"/>
                </a:rPr>
                <a:t>偏差，确保</a:t>
              </a:r>
              <a:r>
                <a:rPr lang="zh-CN" altLang="en-US" sz="2200" dirty="0">
                  <a:solidFill>
                    <a:srgbClr val="445469"/>
                  </a:solidFill>
                  <a:latin typeface="微软雅黑" pitchFamily="34" charset="-122"/>
                  <a:ea typeface="微软雅黑" pitchFamily="34" charset="-122"/>
                  <a:sym typeface="Arial" pitchFamily="34" charset="0"/>
                </a:rPr>
                <a:t>执行过程的可控性</a:t>
              </a:r>
              <a:r>
                <a:rPr lang="zh-CN" altLang="en-US" sz="2200">
                  <a:solidFill>
                    <a:srgbClr val="445469"/>
                  </a:solidFill>
                  <a:latin typeface="微软雅黑" pitchFamily="34" charset="-122"/>
                  <a:ea typeface="微软雅黑" pitchFamily="34" charset="-122"/>
                  <a:sym typeface="Arial" pitchFamily="34" charset="0"/>
                </a:rPr>
                <a:t>和透明度。</a:t>
              </a:r>
              <a:endParaRPr lang="en-US" sz="2000" dirty="0">
                <a:solidFill>
                  <a:srgbClr val="445469"/>
                </a:solidFill>
                <a:latin typeface="微软雅黑" pitchFamily="34" charset="-122"/>
                <a:ea typeface="微软雅黑" pitchFamily="34" charset="-122"/>
                <a:sym typeface="Arial" pitchFamily="34" charset="0"/>
              </a:endParaRPr>
            </a:p>
          </p:txBody>
        </p:sp>
        <p:sp>
          <p:nvSpPr>
            <p:cNvPr id="6158" name="矩形 14"/>
            <p:cNvSpPr>
              <a:spLocks noChangeArrowheads="1"/>
            </p:cNvSpPr>
            <p:nvPr/>
          </p:nvSpPr>
          <p:spPr bwMode="auto">
            <a:xfrm>
              <a:off x="1430338" y="5353050"/>
              <a:ext cx="9725025" cy="1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endParaRPr lang="en-US" sz="1200" dirty="0">
                <a:solidFill>
                  <a:srgbClr val="445469"/>
                </a:solidFill>
                <a:latin typeface="微软雅黑" pitchFamily="34" charset="-122"/>
                <a:ea typeface="微软雅黑" pitchFamily="34" charset="-122"/>
                <a:sym typeface="Arial" pitchFamily="34" charset="0"/>
              </a:endParaRPr>
            </a:p>
          </p:txBody>
        </p:sp>
        <p:sp>
          <p:nvSpPr>
            <p:cNvPr id="6159" name="矩形 15"/>
            <p:cNvSpPr>
              <a:spLocks noChangeArrowheads="1"/>
            </p:cNvSpPr>
            <p:nvPr/>
          </p:nvSpPr>
          <p:spPr bwMode="auto">
            <a:xfrm>
              <a:off x="1430338" y="5627688"/>
              <a:ext cx="9725025" cy="1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1216025" eaLnBrk="1" hangingPunct="1">
                <a:lnSpc>
                  <a:spcPct val="120000"/>
                </a:lnSpc>
                <a:spcBef>
                  <a:spcPct val="20000"/>
                </a:spcBef>
              </a:pPr>
              <a:endParaRPr lang="en-US" sz="1200" dirty="0">
                <a:solidFill>
                  <a:srgbClr val="445469"/>
                </a:solidFill>
                <a:latin typeface="微软雅黑" pitchFamily="34" charset="-122"/>
                <a:ea typeface="微软雅黑" pitchFamily="34" charset="-122"/>
                <a:sym typeface="Arial" pitchFamily="34" charset="0"/>
              </a:endParaRPr>
            </a:p>
          </p:txBody>
        </p:sp>
      </p:grpSp>
      <p:sp>
        <p:nvSpPr>
          <p:cNvPr id="16" name="文本框 10"/>
          <p:cNvSpPr txBox="1">
            <a:spLocks noChangeArrowheads="1"/>
          </p:cNvSpPr>
          <p:nvPr/>
        </p:nvSpPr>
        <p:spPr bwMode="auto">
          <a:xfrm>
            <a:off x="174625" y="220663"/>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zh-CN" altLang="en-US" sz="2400" b="1" dirty="0">
                <a:latin typeface="微软雅黑" pitchFamily="34" charset="-122"/>
                <a:ea typeface="微软雅黑" pitchFamily="34" charset="-122"/>
              </a:rPr>
              <a:t>项目目标</a:t>
            </a:r>
          </a:p>
        </p:txBody>
      </p:sp>
      <p:sp>
        <p:nvSpPr>
          <p:cNvPr id="17"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3" name="文本框 2">
            <a:extLst>
              <a:ext uri="{FF2B5EF4-FFF2-40B4-BE49-F238E27FC236}">
                <a16:creationId xmlns:a16="http://schemas.microsoft.com/office/drawing/2014/main" id="{A673ED73-D267-EE25-C686-BBBA1B0DA17C}"/>
              </a:ext>
            </a:extLst>
          </p:cNvPr>
          <p:cNvSpPr txBox="1"/>
          <p:nvPr/>
        </p:nvSpPr>
        <p:spPr>
          <a:xfrm>
            <a:off x="5699624" y="3544808"/>
            <a:ext cx="5418175" cy="1588127"/>
          </a:xfrm>
          <a:prstGeom prst="rect">
            <a:avLst/>
          </a:prstGeom>
          <a:noFill/>
        </p:spPr>
        <p:txBody>
          <a:bodyPr wrap="square" rtlCol="0">
            <a:spAutoFit/>
          </a:bodyPr>
          <a:lstStyle/>
          <a:p>
            <a:pPr marL="342900" marR="0" lvl="0" indent="-342900" algn="l" defTabSz="1216025" rtl="0" eaLnBrk="1" fontAlgn="base" latinLnBrk="0" hangingPunct="1">
              <a:lnSpc>
                <a:spcPct val="120000"/>
              </a:lnSpc>
              <a:spcBef>
                <a:spcPct val="20000"/>
              </a:spcBef>
              <a:spcAft>
                <a:spcPct val="0"/>
              </a:spcAft>
              <a:buClrTx/>
              <a:buSzTx/>
              <a:buFont typeface="Arial" panose="020B0604020202020204" pitchFamily="34" charset="0"/>
              <a:buChar char="•"/>
              <a:tabLst/>
              <a:defRPr/>
            </a:pPr>
            <a:r>
              <a:rPr kumimoji="0" lang="zh-CN" altLang="en-US" sz="2200" b="0" i="0" u="none" strike="noStrike" kern="1200" cap="none" spc="0" normalizeH="0" baseline="0" noProof="0">
                <a:ln>
                  <a:noFill/>
                </a:ln>
                <a:solidFill>
                  <a:srgbClr val="445469"/>
                </a:solidFill>
                <a:effectLst/>
                <a:uLnTx/>
                <a:uFillTx/>
                <a:latin typeface="微软雅黑" pitchFamily="34" charset="-122"/>
                <a:ea typeface="微软雅黑" pitchFamily="34" charset="-122"/>
                <a:cs typeface="+mn-cs"/>
                <a:sym typeface="Arial" pitchFamily="34" charset="0"/>
              </a:rPr>
              <a:t>量化与规范：通过量化项目执行情况和成员贡献，识别项目成员贡献与实际的偏差，辅助企业优化资源配置。</a:t>
            </a:r>
            <a:endParaRPr kumimoji="0" lang="en-US" altLang="zh-CN" sz="2200" b="0" i="0" u="none" strike="noStrike" kern="1200" cap="none" spc="0" normalizeH="0" baseline="0" noProof="0">
              <a:ln>
                <a:noFill/>
              </a:ln>
              <a:solidFill>
                <a:srgbClr val="445469"/>
              </a:solidFill>
              <a:effectLst/>
              <a:uLnTx/>
              <a:uFillTx/>
              <a:latin typeface="微软雅黑" pitchFamily="34" charset="-122"/>
              <a:ea typeface="微软雅黑" pitchFamily="34" charset="-122"/>
              <a:cs typeface="+mn-cs"/>
              <a:sym typeface="Arial" pitchFamily="34" charset="0"/>
            </a:endParaRPr>
          </a:p>
          <a:p>
            <a:endParaRPr lang="zh-CN" altLang="en-US"/>
          </a:p>
        </p:txBody>
      </p:sp>
      <p:sp>
        <p:nvSpPr>
          <p:cNvPr id="4" name="文本框 3">
            <a:extLst>
              <a:ext uri="{FF2B5EF4-FFF2-40B4-BE49-F238E27FC236}">
                <a16:creationId xmlns:a16="http://schemas.microsoft.com/office/drawing/2014/main" id="{17D667BA-89B2-7353-ED6B-7CDAE7465F1A}"/>
              </a:ext>
            </a:extLst>
          </p:cNvPr>
          <p:cNvSpPr txBox="1"/>
          <p:nvPr/>
        </p:nvSpPr>
        <p:spPr>
          <a:xfrm>
            <a:off x="5699624" y="4978400"/>
            <a:ext cx="5547496" cy="1588127"/>
          </a:xfrm>
          <a:prstGeom prst="rect">
            <a:avLst/>
          </a:prstGeom>
          <a:noFill/>
        </p:spPr>
        <p:txBody>
          <a:bodyPr wrap="square" rtlCol="0">
            <a:spAutoFit/>
          </a:bodyPr>
          <a:lstStyle/>
          <a:p>
            <a:pPr marL="342900" marR="0" lvl="0" indent="-342900" algn="l" defTabSz="1216025" rtl="0" eaLnBrk="1" fontAlgn="base" latinLnBrk="0" hangingPunct="1">
              <a:lnSpc>
                <a:spcPct val="120000"/>
              </a:lnSpc>
              <a:spcBef>
                <a:spcPct val="20000"/>
              </a:spcBef>
              <a:spcAft>
                <a:spcPct val="0"/>
              </a:spcAft>
              <a:buClrTx/>
              <a:buSzTx/>
              <a:buFont typeface="Arial" panose="020B0604020202020204" pitchFamily="34" charset="0"/>
              <a:buChar char="•"/>
              <a:tabLst/>
              <a:defRPr/>
            </a:pPr>
            <a:r>
              <a:rPr kumimoji="0" lang="zh-CN" altLang="en-US" sz="2200" b="0" i="0" u="none" strike="noStrike" kern="1200" cap="none" spc="0" normalizeH="0" baseline="0" noProof="0">
                <a:ln>
                  <a:noFill/>
                </a:ln>
                <a:solidFill>
                  <a:srgbClr val="445469"/>
                </a:solidFill>
                <a:effectLst/>
                <a:uLnTx/>
                <a:uFillTx/>
                <a:latin typeface="微软雅黑" pitchFamily="34" charset="-122"/>
                <a:ea typeface="微软雅黑" pitchFamily="34" charset="-122"/>
                <a:cs typeface="+mn-cs"/>
                <a:sym typeface="Arial" pitchFamily="34" charset="0"/>
              </a:rPr>
              <a:t>高效化运营：减少人工处理非结构化数据的工作量，提升项目管理和数据分析的整体效率。</a:t>
            </a:r>
            <a:endParaRPr kumimoji="0" lang="en-US" altLang="zh-CN" sz="2200" b="0" i="0" u="none" strike="noStrike" kern="1200" cap="none" spc="0" normalizeH="0" baseline="0" noProof="0">
              <a:ln>
                <a:noFill/>
              </a:ln>
              <a:solidFill>
                <a:srgbClr val="445469"/>
              </a:solidFill>
              <a:effectLst/>
              <a:uLnTx/>
              <a:uFillTx/>
              <a:latin typeface="微软雅黑" pitchFamily="34" charset="-122"/>
              <a:ea typeface="微软雅黑" pitchFamily="34" charset="-122"/>
              <a:cs typeface="+mn-cs"/>
              <a:sym typeface="Arial" pitchFamily="34" charset="0"/>
            </a:endParaRPr>
          </a:p>
          <a:p>
            <a:endParaRPr lang="zh-CN" altLang="en-US"/>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5" y="354013"/>
            <a:ext cx="748188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6"/>
          <p:cNvSpPr>
            <a:spLocks noChangeArrowheads="1"/>
          </p:cNvSpPr>
          <p:nvPr/>
        </p:nvSpPr>
        <p:spPr bwMode="auto">
          <a:xfrm>
            <a:off x="0" y="4902200"/>
            <a:ext cx="12192000" cy="195580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
        <p:nvSpPr>
          <p:cNvPr id="8196" name="文本框 8"/>
          <p:cNvSpPr txBox="1">
            <a:spLocks noChangeArrowheads="1"/>
          </p:cNvSpPr>
          <p:nvPr/>
        </p:nvSpPr>
        <p:spPr bwMode="auto">
          <a:xfrm>
            <a:off x="0" y="1571625"/>
            <a:ext cx="14954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4400" b="1" dirty="0">
                <a:solidFill>
                  <a:schemeClr val="tx2"/>
                </a:solidFill>
                <a:latin typeface="微软雅黑" pitchFamily="34" charset="-122"/>
                <a:ea typeface="微软雅黑" pitchFamily="34" charset="-122"/>
              </a:rPr>
              <a:t>2</a:t>
            </a:r>
            <a:endParaRPr lang="zh-CN" altLang="en-US" sz="34400" b="1" dirty="0">
              <a:solidFill>
                <a:schemeClr val="tx2"/>
              </a:solidFill>
              <a:latin typeface="微软雅黑" pitchFamily="34" charset="-122"/>
              <a:ea typeface="微软雅黑" pitchFamily="34" charset="-122"/>
            </a:endParaRPr>
          </a:p>
        </p:txBody>
      </p:sp>
      <p:sp>
        <p:nvSpPr>
          <p:cNvPr id="8197" name="文本框 12"/>
          <p:cNvSpPr txBox="1">
            <a:spLocks noChangeArrowheads="1"/>
          </p:cNvSpPr>
          <p:nvPr/>
        </p:nvSpPr>
        <p:spPr bwMode="auto">
          <a:xfrm>
            <a:off x="2762250" y="3632200"/>
            <a:ext cx="39195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7200" b="1">
                <a:solidFill>
                  <a:schemeClr val="tx2"/>
                </a:solidFill>
                <a:latin typeface="微软雅黑" pitchFamily="34" charset="-122"/>
                <a:ea typeface="微软雅黑" pitchFamily="34" charset="-122"/>
              </a:rPr>
              <a:t>模块协同</a:t>
            </a:r>
            <a:endParaRPr lang="zh-CN" altLang="en-US" sz="7200" b="1" dirty="0">
              <a:solidFill>
                <a:schemeClr val="tx2"/>
              </a:solidFill>
              <a:latin typeface="微软雅黑" pitchFamily="34" charset="-122"/>
              <a:ea typeface="微软雅黑" pitchFamily="34" charset="-122"/>
            </a:endParaRPr>
          </a:p>
        </p:txBody>
      </p:sp>
      <p:grpSp>
        <p:nvGrpSpPr>
          <p:cNvPr id="8198" name="组合 13"/>
          <p:cNvGrpSpPr>
            <a:grpSpLocks noChangeAspect="1"/>
          </p:cNvGrpSpPr>
          <p:nvPr/>
        </p:nvGrpSpPr>
        <p:grpSpPr bwMode="auto">
          <a:xfrm>
            <a:off x="6807993" y="3193256"/>
            <a:ext cx="5578475" cy="3481388"/>
            <a:chOff x="0" y="0"/>
            <a:chExt cx="5324473" cy="3322983"/>
          </a:xfrm>
        </p:grpSpPr>
        <p:pic>
          <p:nvPicPr>
            <p:cNvPr id="8201" name="图片 14"/>
            <p:cNvPicPr>
              <a:picLocks noChangeAspect="1" noChangeArrowheads="1"/>
            </p:cNvPicPr>
            <p:nvPr/>
          </p:nvPicPr>
          <p:blipFill>
            <a:blip r:embed="rId4">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图片 15"/>
            <p:cNvPicPr>
              <a:picLocks noChangeAspect="1" noChangeArrowheads="1"/>
            </p:cNvPicPr>
            <p:nvPr/>
          </p:nvPicPr>
          <p:blipFill>
            <a:blip r:embed="rId4">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9" name="矩形 16"/>
          <p:cNvSpPr>
            <a:spLocks noChangeArrowheads="1"/>
          </p:cNvSpPr>
          <p:nvPr/>
        </p:nvSpPr>
        <p:spPr bwMode="auto">
          <a:xfrm>
            <a:off x="2886075" y="5011738"/>
            <a:ext cx="497840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6025" eaLnBrk="1" hangingPunct="1">
              <a:lnSpc>
                <a:spcPct val="120000"/>
              </a:lnSpc>
              <a:spcBef>
                <a:spcPct val="20000"/>
              </a:spcBef>
            </a:pPr>
            <a:r>
              <a:rPr lang="zh-CN" altLang="en-US" sz="2000" dirty="0">
                <a:solidFill>
                  <a:schemeClr val="bg1"/>
                </a:solidFill>
                <a:latin typeface="微软雅黑" pitchFamily="34" charset="-122"/>
                <a:ea typeface="微软雅黑" pitchFamily="34" charset="-122"/>
                <a:sym typeface="Arial" pitchFamily="34" charset="0"/>
              </a:rPr>
              <a:t>构筑产品功能价值全景图</a:t>
            </a:r>
            <a:endParaRPr lang="en-US" sz="2000" dirty="0">
              <a:solidFill>
                <a:schemeClr val="bg1"/>
              </a:solidFill>
              <a:latin typeface="微软雅黑" pitchFamily="34" charset="-122"/>
              <a:ea typeface="微软雅黑" pitchFamily="34" charset="-122"/>
              <a:sym typeface="Arial" pitchFamily="34" charset="0"/>
            </a:endParaRPr>
          </a:p>
        </p:txBody>
      </p:sp>
      <p:sp>
        <p:nvSpPr>
          <p:cNvPr id="8200" name="文本框 17"/>
          <p:cNvSpPr>
            <a:spLocks/>
          </p:cNvSpPr>
          <p:nvPr/>
        </p:nvSpPr>
        <p:spPr bwMode="auto">
          <a:xfrm>
            <a:off x="341313" y="4933950"/>
            <a:ext cx="2155825" cy="881063"/>
          </a:xfrm>
          <a:custGeom>
            <a:avLst/>
            <a:gdLst>
              <a:gd name="T0" fmla="*/ 352006 w 2156102"/>
              <a:gd name="T1" fmla="*/ 0 h 880167"/>
              <a:gd name="T2" fmla="*/ 1116761 w 2156102"/>
              <a:gd name="T3" fmla="*/ 0 h 880167"/>
              <a:gd name="T4" fmla="*/ 791586 w 2156102"/>
              <a:gd name="T5" fmla="*/ 294305 h 880167"/>
              <a:gd name="T6" fmla="*/ 791586 w 2156102"/>
              <a:gd name="T7" fmla="*/ 307165 h 880167"/>
              <a:gd name="T8" fmla="*/ 2154994 w 2156102"/>
              <a:gd name="T9" fmla="*/ 307165 h 880167"/>
              <a:gd name="T10" fmla="*/ 2154994 w 2156102"/>
              <a:gd name="T11" fmla="*/ 883757 h 880167"/>
              <a:gd name="T12" fmla="*/ 0 w 2156102"/>
              <a:gd name="T13" fmla="*/ 883757 h 880167"/>
              <a:gd name="T14" fmla="*/ 0 w 2156102"/>
              <a:gd name="T15" fmla="*/ 339318 h 880167"/>
              <a:gd name="T16" fmla="*/ 352006 w 2156102"/>
              <a:gd name="T17" fmla="*/ 0 h 880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6102" h="880167">
                <a:moveTo>
                  <a:pt x="352186" y="0"/>
                </a:moveTo>
                <a:lnTo>
                  <a:pt x="1117336" y="0"/>
                </a:lnTo>
                <a:lnTo>
                  <a:pt x="791994" y="293110"/>
                </a:lnTo>
                <a:lnTo>
                  <a:pt x="791994" y="305918"/>
                </a:lnTo>
                <a:lnTo>
                  <a:pt x="2156102" y="305918"/>
                </a:lnTo>
                <a:lnTo>
                  <a:pt x="2156102" y="880167"/>
                </a:lnTo>
                <a:lnTo>
                  <a:pt x="0" y="880167"/>
                </a:lnTo>
                <a:lnTo>
                  <a:pt x="0" y="337940"/>
                </a:lnTo>
                <a:lnTo>
                  <a:pt x="3521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图片 3"/>
          <p:cNvPicPr>
            <a:picLocks noChangeAspect="1" noChangeArrowheads="1"/>
          </p:cNvPicPr>
          <p:nvPr/>
        </p:nvPicPr>
        <p:blipFill>
          <a:blip r:embed="rId3">
            <a:extLst>
              <a:ext uri="{28A0092B-C50C-407E-A947-70E740481C1C}">
                <a14:useLocalDpi xmlns:a14="http://schemas.microsoft.com/office/drawing/2010/main" val="0"/>
              </a:ext>
            </a:extLst>
          </a:blip>
          <a:srcRect b="2007"/>
          <a:stretch>
            <a:fillRect/>
          </a:stretch>
        </p:blipFill>
        <p:spPr bwMode="auto">
          <a:xfrm>
            <a:off x="424202" y="1863072"/>
            <a:ext cx="4522787"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半闭框 4"/>
          <p:cNvSpPr>
            <a:spLocks/>
          </p:cNvSpPr>
          <p:nvPr/>
        </p:nvSpPr>
        <p:spPr bwMode="auto">
          <a:xfrm rot="10800000">
            <a:off x="4729502" y="4550709"/>
            <a:ext cx="433387" cy="339725"/>
          </a:xfrm>
          <a:custGeom>
            <a:avLst/>
            <a:gdLst>
              <a:gd name="T0" fmla="*/ 0 w 434745"/>
              <a:gd name="T1" fmla="*/ 0 h 340467"/>
              <a:gd name="T2" fmla="*/ 429338 w 434745"/>
              <a:gd name="T3" fmla="*/ 0 h 340467"/>
              <a:gd name="T4" fmla="*/ 310759 w 434745"/>
              <a:gd name="T5" fmla="*/ 93217 h 340467"/>
              <a:gd name="T6" fmla="*/ 112078 w 434745"/>
              <a:gd name="T7" fmla="*/ 93217 h 340467"/>
              <a:gd name="T8" fmla="*/ 112078 w 434745"/>
              <a:gd name="T9" fmla="*/ 249404 h 340467"/>
              <a:gd name="T10" fmla="*/ 0 w 434745"/>
              <a:gd name="T11" fmla="*/ 337509 h 340467"/>
              <a:gd name="T12" fmla="*/ 0 w 434745"/>
              <a:gd name="T13" fmla="*/ 0 h 3404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4745" h="340467">
                <a:moveTo>
                  <a:pt x="0" y="0"/>
                </a:moveTo>
                <a:lnTo>
                  <a:pt x="434745" y="0"/>
                </a:lnTo>
                <a:lnTo>
                  <a:pt x="314673" y="94034"/>
                </a:lnTo>
                <a:lnTo>
                  <a:pt x="113488" y="94034"/>
                </a:lnTo>
                <a:lnTo>
                  <a:pt x="113488" y="251590"/>
                </a:lnTo>
                <a:lnTo>
                  <a:pt x="0" y="340467"/>
                </a:lnTo>
                <a:lnTo>
                  <a:pt x="0" y="0"/>
                </a:lnTo>
                <a:close/>
              </a:path>
            </a:pathLst>
          </a:cu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22" name="半闭框 5"/>
          <p:cNvSpPr>
            <a:spLocks/>
          </p:cNvSpPr>
          <p:nvPr/>
        </p:nvSpPr>
        <p:spPr bwMode="auto">
          <a:xfrm rot="10800000">
            <a:off x="4791414" y="4599922"/>
            <a:ext cx="563563" cy="442912"/>
          </a:xfrm>
          <a:custGeom>
            <a:avLst/>
            <a:gdLst>
              <a:gd name="T0" fmla="*/ 0 w 564153"/>
              <a:gd name="T1" fmla="*/ 0 h 441812"/>
              <a:gd name="T2" fmla="*/ 561797 w 564153"/>
              <a:gd name="T3" fmla="*/ 0 h 441812"/>
              <a:gd name="T4" fmla="*/ 406634 w 564153"/>
              <a:gd name="T5" fmla="*/ 123244 h 441812"/>
              <a:gd name="T6" fmla="*/ 146653 w 564153"/>
              <a:gd name="T7" fmla="*/ 123244 h 441812"/>
              <a:gd name="T8" fmla="*/ 146653 w 564153"/>
              <a:gd name="T9" fmla="*/ 329743 h 441812"/>
              <a:gd name="T10" fmla="*/ 0 w 564153"/>
              <a:gd name="T11" fmla="*/ 446228 h 441812"/>
              <a:gd name="T12" fmla="*/ 0 w 564153"/>
              <a:gd name="T13" fmla="*/ 0 h 4418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4153" h="441812">
                <a:moveTo>
                  <a:pt x="0" y="0"/>
                </a:moveTo>
                <a:lnTo>
                  <a:pt x="564153" y="0"/>
                </a:lnTo>
                <a:lnTo>
                  <a:pt x="408340" y="122024"/>
                </a:lnTo>
                <a:lnTo>
                  <a:pt x="147269" y="122024"/>
                </a:lnTo>
                <a:lnTo>
                  <a:pt x="147269" y="326479"/>
                </a:lnTo>
                <a:lnTo>
                  <a:pt x="0" y="441812"/>
                </a:lnTo>
                <a:lnTo>
                  <a:pt x="0" y="0"/>
                </a:lnTo>
                <a:close/>
              </a:path>
            </a:pathLst>
          </a:custGeom>
          <a:solidFill>
            <a:srgbClr val="ADBACA"/>
          </a:solidFill>
          <a:ln w="12700" cap="flat" cmpd="sng">
            <a:solidFill>
              <a:srgbClr val="ADBACA"/>
            </a:solidFill>
            <a:round/>
            <a:headEnd/>
            <a:tailEnd/>
          </a:ln>
        </p:spPr>
        <p:txBody>
          <a:bodyPr anchor="ctr"/>
          <a:lstStyle/>
          <a:p>
            <a:endParaRPr lang="zh-CN" altLang="en-US"/>
          </a:p>
        </p:txBody>
      </p:sp>
      <p:sp>
        <p:nvSpPr>
          <p:cNvPr id="9223" name="矩形 6"/>
          <p:cNvSpPr>
            <a:spLocks noChangeArrowheads="1"/>
          </p:cNvSpPr>
          <p:nvPr/>
        </p:nvSpPr>
        <p:spPr bwMode="auto">
          <a:xfrm>
            <a:off x="5681649" y="2073529"/>
            <a:ext cx="4964579" cy="3418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indent="-285750" defTabSz="1216025" eaLnBrk="1" hangingPunct="1">
              <a:lnSpc>
                <a:spcPct val="120000"/>
              </a:lnSpc>
              <a:spcBef>
                <a:spcPct val="20000"/>
              </a:spcBef>
              <a:buFont typeface="Arial" panose="020B0604020202020204" pitchFamily="34" charset="0"/>
              <a:buChar char="•"/>
            </a:pPr>
            <a:r>
              <a:rPr lang="zh-CN" altLang="en-US" sz="2200" dirty="0">
                <a:solidFill>
                  <a:srgbClr val="445469"/>
                </a:solidFill>
                <a:latin typeface="微软雅黑" pitchFamily="34" charset="-122"/>
                <a:ea typeface="微软雅黑" pitchFamily="34" charset="-122"/>
                <a:sym typeface="Arial" pitchFamily="34" charset="0"/>
              </a:rPr>
              <a:t>智能化工具，识别项目执行关键步骤和行为</a:t>
            </a:r>
            <a:endParaRPr lang="en-US" altLang="zh-CN" sz="2200" dirty="0">
              <a:solidFill>
                <a:srgbClr val="445469"/>
              </a:solidFill>
              <a:latin typeface="微软雅黑" pitchFamily="34" charset="-122"/>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200" dirty="0">
                <a:solidFill>
                  <a:srgbClr val="445469"/>
                </a:solidFill>
                <a:latin typeface="微软雅黑" pitchFamily="34" charset="-122"/>
                <a:ea typeface="微软雅黑" pitchFamily="34" charset="-122"/>
                <a:sym typeface="Arial" pitchFamily="34" charset="0"/>
              </a:rPr>
              <a:t>自动化对比机制，识别项目执行偏差点，量化偏差程度</a:t>
            </a:r>
            <a:endParaRPr lang="en-US" altLang="zh-CN" sz="2200" dirty="0">
              <a:solidFill>
                <a:srgbClr val="445469"/>
              </a:solidFill>
              <a:latin typeface="微软雅黑" pitchFamily="34" charset="-122"/>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200" dirty="0">
                <a:solidFill>
                  <a:srgbClr val="445469"/>
                </a:solidFill>
                <a:latin typeface="微软雅黑" pitchFamily="34" charset="-122"/>
                <a:ea typeface="微软雅黑" pitchFamily="34" charset="-122"/>
                <a:sym typeface="Arial" pitchFamily="34" charset="0"/>
              </a:rPr>
              <a:t>可视化分析报告，帮助管理者快速了解项目运行合规性及风险</a:t>
            </a:r>
            <a:endParaRPr lang="en-US" altLang="zh-CN" sz="2200" dirty="0">
              <a:solidFill>
                <a:srgbClr val="445469"/>
              </a:solidFill>
              <a:latin typeface="微软雅黑" pitchFamily="34" charset="-122"/>
              <a:ea typeface="微软雅黑" pitchFamily="34" charset="-122"/>
              <a:sym typeface="Arial" pitchFamily="34" charset="0"/>
            </a:endParaRPr>
          </a:p>
          <a:p>
            <a:pPr marL="285750" indent="-285750" defTabSz="1216025" eaLnBrk="1" hangingPunct="1">
              <a:lnSpc>
                <a:spcPct val="120000"/>
              </a:lnSpc>
              <a:spcBef>
                <a:spcPct val="20000"/>
              </a:spcBef>
              <a:buFont typeface="Arial" panose="020B0604020202020204" pitchFamily="34" charset="0"/>
              <a:buChar char="•"/>
            </a:pPr>
            <a:r>
              <a:rPr lang="zh-CN" altLang="en-US" sz="2200" dirty="0">
                <a:solidFill>
                  <a:srgbClr val="445469"/>
                </a:solidFill>
                <a:latin typeface="微软雅黑" pitchFamily="34" charset="-122"/>
                <a:ea typeface="微软雅黑" pitchFamily="34" charset="-122"/>
                <a:sym typeface="Arial" pitchFamily="34" charset="0"/>
              </a:rPr>
              <a:t>偏差溯源与趋势分析，支持历史数据对比</a:t>
            </a:r>
            <a:endParaRPr lang="en-US" sz="2200" dirty="0">
              <a:solidFill>
                <a:srgbClr val="445469"/>
              </a:solidFill>
              <a:latin typeface="微软雅黑" pitchFamily="34" charset="-122"/>
              <a:ea typeface="微软雅黑" pitchFamily="34" charset="-122"/>
              <a:sym typeface="Arial" pitchFamily="34" charset="0"/>
            </a:endParaRPr>
          </a:p>
        </p:txBody>
      </p:sp>
      <p:sp>
        <p:nvSpPr>
          <p:cNvPr id="9224" name="TextBox 13"/>
          <p:cNvSpPr txBox="1">
            <a:spLocks noChangeArrowheads="1"/>
          </p:cNvSpPr>
          <p:nvPr/>
        </p:nvSpPr>
        <p:spPr bwMode="auto">
          <a:xfrm>
            <a:off x="5856248" y="1158601"/>
            <a:ext cx="27527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3200" b="1" dirty="0">
                <a:solidFill>
                  <a:srgbClr val="445469"/>
                </a:solidFill>
                <a:latin typeface="Arial" pitchFamily="34" charset="0"/>
                <a:ea typeface="微软雅黑" pitchFamily="34" charset="-122"/>
                <a:sym typeface="Arial" pitchFamily="34" charset="0"/>
              </a:rPr>
              <a:t>预期功能</a:t>
            </a:r>
            <a:endParaRPr lang="en-US" sz="3200" b="1" dirty="0">
              <a:solidFill>
                <a:srgbClr val="445469"/>
              </a:solidFill>
              <a:latin typeface="Arial" pitchFamily="34" charset="0"/>
              <a:ea typeface="微软雅黑" pitchFamily="34" charset="-122"/>
              <a:sym typeface="Arial" pitchFamily="34" charset="0"/>
            </a:endParaRPr>
          </a:p>
        </p:txBody>
      </p:sp>
      <p:sp>
        <p:nvSpPr>
          <p:cNvPr id="9" name="文本框 10"/>
          <p:cNvSpPr txBox="1">
            <a:spLocks noChangeArrowheads="1"/>
          </p:cNvSpPr>
          <p:nvPr/>
        </p:nvSpPr>
        <p:spPr bwMode="auto">
          <a:xfrm>
            <a:off x="174625" y="220663"/>
            <a:ext cx="264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400" b="1" dirty="0">
                <a:latin typeface="微软雅黑" pitchFamily="34" charset="-122"/>
                <a:ea typeface="微软雅黑" pitchFamily="34" charset="-122"/>
              </a:rPr>
              <a:t>1. SOP</a:t>
            </a:r>
            <a:r>
              <a:rPr lang="zh-CN" altLang="en-US" sz="2400" b="1" dirty="0">
                <a:latin typeface="微软雅黑" pitchFamily="34" charset="-122"/>
                <a:ea typeface="微软雅黑" pitchFamily="34" charset="-122"/>
              </a:rPr>
              <a:t>量化分析</a:t>
            </a:r>
          </a:p>
        </p:txBody>
      </p:sp>
      <p:sp>
        <p:nvSpPr>
          <p:cNvPr id="10" name="矩形 1"/>
          <p:cNvSpPr>
            <a:spLocks noChangeArrowheads="1"/>
          </p:cNvSpPr>
          <p:nvPr/>
        </p:nvSpPr>
        <p:spPr bwMode="auto">
          <a:xfrm>
            <a:off x="0" y="188913"/>
            <a:ext cx="144463" cy="463550"/>
          </a:xfrm>
          <a:prstGeom prst="rect">
            <a:avLst/>
          </a:prstGeom>
          <a:solidFill>
            <a:schemeClr val="tx2"/>
          </a:solidFill>
          <a:ln>
            <a:noFill/>
          </a:ln>
        </p:spPr>
        <p:txBody>
          <a:bodyPr anchor="ctr"/>
          <a:lstStyle/>
          <a:p>
            <a:pPr algn="ctr" eaLnBrk="1" hangingPunct="1"/>
            <a:endParaRPr lang="zh-CN" altLang="en-US">
              <a:solidFill>
                <a:srgbClr val="FFFFFF"/>
              </a:solidFill>
            </a:endParaRPr>
          </a:p>
        </p:txBody>
      </p:sp>
    </p:spTree>
  </p:cSld>
  <p:clrMapOvr>
    <a:masterClrMapping/>
  </p:clrMapOvr>
  <p:transition spd="slow" advClick="0" advTm="0">
    <p:push dir="u"/>
  </p:transition>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670</TotalTime>
  <Pages>0</Pages>
  <Words>2712</Words>
  <Characters>0</Characters>
  <Application>Microsoft Office PowerPoint</Application>
  <DocSecurity>0</DocSecurity>
  <PresentationFormat>宽屏</PresentationFormat>
  <Lines>0</Lines>
  <Paragraphs>288</Paragraphs>
  <Slides>30</Slides>
  <Notes>30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avenir</vt:lpstr>
      <vt:lpstr>SourceSansPro</vt:lpstr>
      <vt:lpstr>等线</vt:lpstr>
      <vt:lpstr>楷体</vt:lpstr>
      <vt:lpstr>宋体</vt:lpstr>
      <vt:lpstr>微软雅黑</vt:lpstr>
      <vt:lpstr>Arial</vt:lpstr>
      <vt:lpstr>Broadway</vt:lpstr>
      <vt:lpstr>Calibri</vt:lpstr>
      <vt:lpstr>Calibri Light</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l o l</cp:lastModifiedBy>
  <cp:revision>429</cp:revision>
  <dcterms:created xsi:type="dcterms:W3CDTF">2015-07-17T02:38:59Z</dcterms:created>
  <dcterms:modified xsi:type="dcterms:W3CDTF">2024-12-10T07:42:30Z</dcterms:modified>
</cp:coreProperties>
</file>